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65" r:id="rId2"/>
    <p:sldId id="288" r:id="rId3"/>
    <p:sldId id="258" r:id="rId4"/>
    <p:sldId id="2526" r:id="rId5"/>
    <p:sldId id="2547" r:id="rId6"/>
    <p:sldId id="2495" r:id="rId7"/>
    <p:sldId id="2400" r:id="rId8"/>
    <p:sldId id="2530" r:id="rId9"/>
    <p:sldId id="2531" r:id="rId10"/>
    <p:sldId id="2540" r:id="rId11"/>
    <p:sldId id="2487" r:id="rId12"/>
    <p:sldId id="2541" r:id="rId13"/>
    <p:sldId id="2542" r:id="rId14"/>
    <p:sldId id="2524" r:id="rId15"/>
    <p:sldId id="2520" r:id="rId16"/>
    <p:sldId id="2506" r:id="rId17"/>
    <p:sldId id="2508" r:id="rId18"/>
    <p:sldId id="2514" r:id="rId19"/>
    <p:sldId id="283" r:id="rId20"/>
    <p:sldId id="2532" r:id="rId21"/>
    <p:sldId id="2536" r:id="rId22"/>
    <p:sldId id="2529" r:id="rId23"/>
    <p:sldId id="231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D9F6"/>
    <a:srgbClr val="0E4D61"/>
    <a:srgbClr val="26A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67"/>
    <p:restoredTop sz="67887"/>
  </p:normalViewPr>
  <p:slideViewPr>
    <p:cSldViewPr snapToGrid="0" snapToObjects="1">
      <p:cViewPr varScale="1">
        <p:scale>
          <a:sx n="81" d="100"/>
          <a:sy n="81" d="100"/>
        </p:scale>
        <p:origin x="1144" y="192"/>
      </p:cViewPr>
      <p:guideLst/>
    </p:cSldViewPr>
  </p:slideViewPr>
  <p:notesTextViewPr>
    <p:cViewPr>
      <p:scale>
        <a:sx n="1" d="1"/>
        <a:sy n="1" d="1"/>
      </p:scale>
      <p:origin x="0" y="0"/>
    </p:cViewPr>
  </p:notesTextViewPr>
  <p:sorterViewPr>
    <p:cViewPr>
      <p:scale>
        <a:sx n="138" d="100"/>
        <a:sy n="13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E7D33-B6CD-2D4E-B198-47D9846500C1}" type="datetimeFigureOut">
              <a:rPr lang="en-US" smtClean="0"/>
              <a:t>8/22/22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79482-1AEE-A446-ADF3-92FA614CFD1B}" type="slidenum">
              <a:rPr lang="en-US" smtClean="0"/>
              <a:t>‹#›</a:t>
            </a:fld>
            <a:endParaRPr lang="en-US"/>
          </a:p>
        </p:txBody>
      </p:sp>
    </p:spTree>
    <p:extLst>
      <p:ext uri="{BB962C8B-B14F-4D97-AF65-F5344CB8AC3E}">
        <p14:creationId xmlns:p14="http://schemas.microsoft.com/office/powerpoint/2010/main" val="1569342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Potential script</a:t>
            </a:r>
            <a:r>
              <a:rPr lang="en-US" i="1"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Today we are going to be learning about multisolving and then apply what we learned using a tool called FLOWER. But before we begin, let’s start with a question to get grounded </a:t>
            </a:r>
            <a:r>
              <a:rPr lang="en-US" b="1" i="0" dirty="0">
                <a:effectLst/>
              </a:rPr>
              <a:t>(move to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rPr>
              <a:t>**All scripts contained in this deck were written by Cassandra Breeze Ceballos**</a:t>
            </a:r>
            <a:endParaRPr lang="en-US" b="0" i="1" dirty="0">
              <a:effectLst/>
            </a:endParaRPr>
          </a:p>
          <a:p>
            <a:endParaRPr lang="en-US" b="1" i="0" dirty="0"/>
          </a:p>
        </p:txBody>
      </p:sp>
      <p:sp>
        <p:nvSpPr>
          <p:cNvPr id="4" name="Slide Number Placeholder 3"/>
          <p:cNvSpPr>
            <a:spLocks noGrp="1"/>
          </p:cNvSpPr>
          <p:nvPr>
            <p:ph type="sldNum" sz="quarter" idx="5"/>
          </p:nvPr>
        </p:nvSpPr>
        <p:spPr/>
        <p:txBody>
          <a:bodyPr/>
          <a:lstStyle/>
          <a:p>
            <a:fld id="{DD579482-1AEE-A446-ADF3-92FA614CFD1B}" type="slidenum">
              <a:rPr lang="en-US" smtClean="0"/>
              <a:t>1</a:t>
            </a:fld>
            <a:endParaRPr lang="en-US"/>
          </a:p>
        </p:txBody>
      </p:sp>
    </p:spTree>
    <p:extLst>
      <p:ext uri="{BB962C8B-B14F-4D97-AF65-F5344CB8AC3E}">
        <p14:creationId xmlns:p14="http://schemas.microsoft.com/office/powerpoint/2010/main" val="2148633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script:</a:t>
            </a:r>
          </a:p>
          <a:p>
            <a:endParaRPr lang="en-US" dirty="0"/>
          </a:p>
          <a:p>
            <a:r>
              <a:rPr lang="en-US" i="1" dirty="0"/>
              <a:t>The long-term benefits of burning less coal are clear: It’s going to protect the climate and help the planet because there will be less green house </a:t>
            </a:r>
            <a:r>
              <a:rPr lang="en-US" i="1"/>
              <a:t>gases released</a:t>
            </a:r>
            <a:r>
              <a:rPr lang="en-US" i="1" dirty="0"/>
              <a:t>.</a:t>
            </a:r>
          </a:p>
        </p:txBody>
      </p:sp>
      <p:sp>
        <p:nvSpPr>
          <p:cNvPr id="4" name="Slide Number Placeholder 3"/>
          <p:cNvSpPr>
            <a:spLocks noGrp="1"/>
          </p:cNvSpPr>
          <p:nvPr>
            <p:ph type="sldNum" sz="quarter" idx="5"/>
          </p:nvPr>
        </p:nvSpPr>
        <p:spPr/>
        <p:txBody>
          <a:bodyPr/>
          <a:lstStyle/>
          <a:p>
            <a:fld id="{DD579482-1AEE-A446-ADF3-92FA614CFD1B}" type="slidenum">
              <a:rPr lang="en-US" smtClean="0"/>
              <a:t>10</a:t>
            </a:fld>
            <a:endParaRPr lang="en-US"/>
          </a:p>
        </p:txBody>
      </p:sp>
    </p:spTree>
    <p:extLst>
      <p:ext uri="{BB962C8B-B14F-4D97-AF65-F5344CB8AC3E}">
        <p14:creationId xmlns:p14="http://schemas.microsoft.com/office/powerpoint/2010/main" val="1357185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script:</a:t>
            </a:r>
          </a:p>
          <a:p>
            <a:endParaRPr lang="en-US" dirty="0"/>
          </a:p>
          <a:p>
            <a:r>
              <a:rPr lang="en-US" i="1" dirty="0"/>
              <a:t>But something happens in the immediate short-term, too: health is improved. This is the health of the people living near the plant and the health of the ecosystems surrounding the area, to name just a few. There are so many short-term co-benefits to burning less coal.  </a:t>
            </a:r>
          </a:p>
          <a:p>
            <a:endParaRPr lang="en-US" b="1" i="1" dirty="0"/>
          </a:p>
          <a:p>
            <a:r>
              <a:rPr lang="en-US" b="1" i="0" dirty="0"/>
              <a:t>(note to facilitators: again, you can tailor the level of detail you use depending on your audience)</a:t>
            </a:r>
            <a:endParaRPr lang="en-US" dirty="0"/>
          </a:p>
        </p:txBody>
      </p:sp>
      <p:sp>
        <p:nvSpPr>
          <p:cNvPr id="4" name="Slide Number Placeholder 3"/>
          <p:cNvSpPr>
            <a:spLocks noGrp="1"/>
          </p:cNvSpPr>
          <p:nvPr>
            <p:ph type="sldNum" sz="quarter" idx="5"/>
          </p:nvPr>
        </p:nvSpPr>
        <p:spPr/>
        <p:txBody>
          <a:bodyPr/>
          <a:lstStyle/>
          <a:p>
            <a:fld id="{DD579482-1AEE-A446-ADF3-92FA614CFD1B}" type="slidenum">
              <a:rPr lang="en-US" smtClean="0"/>
              <a:t>11</a:t>
            </a:fld>
            <a:endParaRPr lang="en-US"/>
          </a:p>
        </p:txBody>
      </p:sp>
    </p:spTree>
    <p:extLst>
      <p:ext uri="{BB962C8B-B14F-4D97-AF65-F5344CB8AC3E}">
        <p14:creationId xmlns:p14="http://schemas.microsoft.com/office/powerpoint/2010/main" val="26984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script:</a:t>
            </a:r>
          </a:p>
          <a:p>
            <a:endParaRPr lang="en-US" dirty="0"/>
          </a:p>
          <a:p>
            <a:r>
              <a:rPr lang="en-US" i="1" dirty="0"/>
              <a:t>But now we have to stop and ask ourselves... </a:t>
            </a:r>
          </a:p>
          <a:p>
            <a:endParaRPr lang="en-US" b="1" i="1" dirty="0"/>
          </a:p>
          <a:p>
            <a:r>
              <a:rPr lang="en-US" b="1" i="0" dirty="0"/>
              <a:t>(note to facilitators:  you can flip from this slide quickly into the next, as that is where the point is made.)</a:t>
            </a:r>
            <a:endParaRPr lang="en-US" dirty="0"/>
          </a:p>
        </p:txBody>
      </p:sp>
      <p:sp>
        <p:nvSpPr>
          <p:cNvPr id="4" name="Slide Number Placeholder 3"/>
          <p:cNvSpPr>
            <a:spLocks noGrp="1"/>
          </p:cNvSpPr>
          <p:nvPr>
            <p:ph type="sldNum" sz="quarter" idx="5"/>
          </p:nvPr>
        </p:nvSpPr>
        <p:spPr/>
        <p:txBody>
          <a:bodyPr/>
          <a:lstStyle/>
          <a:p>
            <a:fld id="{DD579482-1AEE-A446-ADF3-92FA614CFD1B}" type="slidenum">
              <a:rPr lang="en-US" smtClean="0"/>
              <a:t>12</a:t>
            </a:fld>
            <a:endParaRPr lang="en-US"/>
          </a:p>
        </p:txBody>
      </p:sp>
    </p:spTree>
    <p:extLst>
      <p:ext uri="{BB962C8B-B14F-4D97-AF65-F5344CB8AC3E}">
        <p14:creationId xmlns:p14="http://schemas.microsoft.com/office/powerpoint/2010/main" val="129557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script:</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You must ask yourself: whose health is being improved? Is it communities or groups who have usually benefitted from climate action? Or is it communities on the margins, those who have contributed the least to climate change yet suffer the worst of its consequences?  That question, of how the co-benefits of multisolving are distributed, is what we call the role of equity in multisolving. </a:t>
            </a:r>
            <a:r>
              <a:rPr lang="en-US" b="1" i="0" dirty="0">
                <a:effectLst/>
              </a:rPr>
              <a:t>(move to next slide)</a:t>
            </a:r>
            <a:endParaRPr lang="en-US" i="1" dirty="0">
              <a:effectLst/>
            </a:endParaRPr>
          </a:p>
        </p:txBody>
      </p:sp>
      <p:sp>
        <p:nvSpPr>
          <p:cNvPr id="4" name="Slide Number Placeholder 3"/>
          <p:cNvSpPr>
            <a:spLocks noGrp="1"/>
          </p:cNvSpPr>
          <p:nvPr>
            <p:ph type="sldNum" sz="quarter" idx="5"/>
          </p:nvPr>
        </p:nvSpPr>
        <p:spPr/>
        <p:txBody>
          <a:bodyPr/>
          <a:lstStyle/>
          <a:p>
            <a:fld id="{DD579482-1AEE-A446-ADF3-92FA614CFD1B}" type="slidenum">
              <a:rPr lang="en-US" smtClean="0"/>
              <a:t>13</a:t>
            </a:fld>
            <a:endParaRPr lang="en-US"/>
          </a:p>
        </p:txBody>
      </p:sp>
    </p:spTree>
    <p:extLst>
      <p:ext uri="{BB962C8B-B14F-4D97-AF65-F5344CB8AC3E}">
        <p14:creationId xmlns:p14="http://schemas.microsoft.com/office/powerpoint/2010/main" val="124901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Potential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Equity is central to </a:t>
            </a:r>
            <a:r>
              <a:rPr lang="en-US" i="1" dirty="0" err="1">
                <a:effectLst/>
              </a:rPr>
              <a:t>multisolving</a:t>
            </a:r>
            <a:r>
              <a:rPr lang="en-US" i="1" dirty="0">
                <a:effectLst/>
              </a:rPr>
              <a:t>. </a:t>
            </a:r>
            <a:r>
              <a:rPr lang="en-US" sz="1200" b="0" i="1" u="none" strike="noStrike" kern="1200" dirty="0">
                <a:solidFill>
                  <a:schemeClr val="tx1"/>
                </a:solidFill>
                <a:effectLst/>
                <a:latin typeface="+mn-lt"/>
                <a:ea typeface="+mn-ea"/>
                <a:cs typeface="+mn-cs"/>
              </a:rPr>
              <a:t>Around the world we live in inequitable societies </a:t>
            </a:r>
            <a:r>
              <a:rPr lang="en-US" b="1" i="0" dirty="0">
                <a:effectLst/>
              </a:rPr>
              <a:t>(Note to facilitators</a:t>
            </a:r>
            <a:r>
              <a:rPr lang="en-US" b="0" i="0" u="none" dirty="0">
                <a:effectLst/>
              </a:rPr>
              <a:t>: </a:t>
            </a:r>
            <a:r>
              <a:rPr lang="en-US" sz="1200" b="1" i="0" u="none" strike="noStrike" kern="1200" dirty="0">
                <a:solidFill>
                  <a:schemeClr val="tx1"/>
                </a:solidFill>
                <a:effectLst/>
                <a:latin typeface="+mn-lt"/>
                <a:ea typeface="+mn-ea"/>
                <a:cs typeface="+mn-cs"/>
              </a:rPr>
              <a:t>you could ask for examples of important inequities in the chat)</a:t>
            </a:r>
            <a:r>
              <a:rPr lang="en-US"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Multisolving is a way to create more just societies. For instance, the fossil energy system doesn’t provide equal opportunities to all groups of people. The clean energy system, if created thoughtfully, could be much more equitable. If we commit to our </a:t>
            </a:r>
            <a:r>
              <a:rPr lang="en-US" sz="1200" b="0" i="1" u="none" strike="noStrike" kern="1200" dirty="0" err="1">
                <a:solidFill>
                  <a:schemeClr val="tx1"/>
                </a:solidFill>
                <a:effectLst/>
                <a:latin typeface="+mn-lt"/>
                <a:ea typeface="+mn-ea"/>
                <a:cs typeface="+mn-cs"/>
              </a:rPr>
              <a:t>multisolving</a:t>
            </a:r>
            <a:r>
              <a:rPr lang="en-US" sz="1200" b="0" i="1" u="none" strike="noStrike" kern="1200" dirty="0">
                <a:solidFill>
                  <a:schemeClr val="tx1"/>
                </a:solidFill>
                <a:effectLst/>
                <a:latin typeface="+mn-lt"/>
                <a:ea typeface="+mn-ea"/>
                <a:cs typeface="+mn-cs"/>
              </a:rPr>
              <a:t>  improving equity, then every new project contributes to making society fairer and just. </a:t>
            </a:r>
            <a:endParaRPr lang="en-US"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On the other hand, if people are not thoughtful about looking for and addressing inequities, then our attempts at </a:t>
            </a:r>
            <a:r>
              <a:rPr lang="en-US" sz="1200" b="0" i="1" u="none" strike="noStrike" kern="1200" dirty="0" err="1">
                <a:solidFill>
                  <a:schemeClr val="tx1"/>
                </a:solidFill>
                <a:effectLst/>
                <a:latin typeface="+mn-lt"/>
                <a:ea typeface="+mn-ea"/>
                <a:cs typeface="+mn-cs"/>
              </a:rPr>
              <a:t>multisolving</a:t>
            </a:r>
            <a:r>
              <a:rPr lang="en-US" sz="1200" b="0" i="1" u="none" strike="noStrike" kern="1200" dirty="0">
                <a:solidFill>
                  <a:schemeClr val="tx1"/>
                </a:solidFill>
                <a:effectLst/>
                <a:latin typeface="+mn-lt"/>
                <a:ea typeface="+mn-ea"/>
                <a:cs typeface="+mn-cs"/>
              </a:rPr>
              <a:t> solutions risk perpetuating inequities. </a:t>
            </a:r>
            <a:endParaRPr lang="en-US" dirty="0"/>
          </a:p>
        </p:txBody>
      </p:sp>
      <p:sp>
        <p:nvSpPr>
          <p:cNvPr id="4" name="Slide Number Placeholder 3"/>
          <p:cNvSpPr>
            <a:spLocks noGrp="1"/>
          </p:cNvSpPr>
          <p:nvPr>
            <p:ph type="sldNum" sz="quarter" idx="5"/>
          </p:nvPr>
        </p:nvSpPr>
        <p:spPr/>
        <p:txBody>
          <a:bodyPr/>
          <a:lstStyle/>
          <a:p>
            <a:fld id="{DD579482-1AEE-A446-ADF3-92FA614CFD1B}" type="slidenum">
              <a:rPr lang="en-US" smtClean="0"/>
              <a:t>14</a:t>
            </a:fld>
            <a:endParaRPr lang="en-US"/>
          </a:p>
        </p:txBody>
      </p:sp>
    </p:spTree>
    <p:extLst>
      <p:ext uri="{BB962C8B-B14F-4D97-AF65-F5344CB8AC3E}">
        <p14:creationId xmlns:p14="http://schemas.microsoft.com/office/powerpoint/2010/main" val="1399952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effectLst/>
              </a:rPr>
              <a:t>Potential Script:</a:t>
            </a:r>
          </a:p>
          <a:p>
            <a:endParaRPr lang="en-US" i="0" dirty="0">
              <a:effectLst/>
            </a:endParaRPr>
          </a:p>
          <a:p>
            <a:r>
              <a:rPr lang="en-US" i="1" dirty="0">
                <a:effectLst/>
              </a:rPr>
              <a:t>One way to evaluate what co-benefits a particular project, program, or policy may have, as well as how those benefits are distributed, is our FLOWER tool.</a:t>
            </a:r>
          </a:p>
          <a:p>
            <a:endParaRPr lang="en-US" i="1" dirty="0">
              <a:effectLst/>
            </a:endParaRPr>
          </a:p>
          <a:p>
            <a:endParaRPr lang="en-US" i="1" dirty="0"/>
          </a:p>
        </p:txBody>
      </p:sp>
      <p:sp>
        <p:nvSpPr>
          <p:cNvPr id="4" name="Slide Number Placeholder 3"/>
          <p:cNvSpPr>
            <a:spLocks noGrp="1"/>
          </p:cNvSpPr>
          <p:nvPr>
            <p:ph type="sldNum" sz="quarter" idx="5"/>
          </p:nvPr>
        </p:nvSpPr>
        <p:spPr/>
        <p:txBody>
          <a:bodyPr/>
          <a:lstStyle/>
          <a:p>
            <a:fld id="{DD579482-1AEE-A446-ADF3-92FA614CFD1B}" type="slidenum">
              <a:rPr lang="en-US" smtClean="0"/>
              <a:t>15</a:t>
            </a:fld>
            <a:endParaRPr lang="en-US"/>
          </a:p>
        </p:txBody>
      </p:sp>
    </p:spTree>
    <p:extLst>
      <p:ext uri="{BB962C8B-B14F-4D97-AF65-F5344CB8AC3E}">
        <p14:creationId xmlns:p14="http://schemas.microsoft.com/office/powerpoint/2010/main" val="2804955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effectLst/>
              </a:rPr>
              <a:t>Potential Script:</a:t>
            </a:r>
          </a:p>
          <a:p>
            <a:endParaRPr lang="en-US"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FLOWER stands for “Framework for Long-term, whole-system, equity-based reflection” it is a visual tool that </a:t>
            </a:r>
            <a:r>
              <a:rPr lang="en-US" sz="1200" i="1" kern="1200" dirty="0">
                <a:solidFill>
                  <a:schemeClr val="tx1"/>
                </a:solidFill>
                <a:effectLst/>
                <a:latin typeface="+mn-lt"/>
                <a:ea typeface="+mn-ea"/>
                <a:cs typeface="+mn-cs"/>
              </a:rPr>
              <a:t>provides a way to open the conversation about strategies and whether there were provisions to make sure the co-benefits of multisolving would be shared fairly among groups within a community. </a:t>
            </a:r>
          </a:p>
          <a:p>
            <a:endParaRPr lang="en-US" i="1" dirty="0"/>
          </a:p>
        </p:txBody>
      </p:sp>
      <p:sp>
        <p:nvSpPr>
          <p:cNvPr id="4" name="Slide Number Placeholder 3"/>
          <p:cNvSpPr>
            <a:spLocks noGrp="1"/>
          </p:cNvSpPr>
          <p:nvPr>
            <p:ph type="sldNum" sz="quarter" idx="5"/>
          </p:nvPr>
        </p:nvSpPr>
        <p:spPr/>
        <p:txBody>
          <a:bodyPr/>
          <a:lstStyle/>
          <a:p>
            <a:fld id="{DD579482-1AEE-A446-ADF3-92FA614CFD1B}" type="slidenum">
              <a:rPr lang="en-US" smtClean="0"/>
              <a:t>16</a:t>
            </a:fld>
            <a:endParaRPr lang="en-US"/>
          </a:p>
        </p:txBody>
      </p:sp>
    </p:spTree>
    <p:extLst>
      <p:ext uri="{BB962C8B-B14F-4D97-AF65-F5344CB8AC3E}">
        <p14:creationId xmlns:p14="http://schemas.microsoft.com/office/powerpoint/2010/main" val="3133340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Note to facilitator: You should go through each petal one by one, perhaps naming an example as you explain what each means. End with connection at the center.)</a:t>
            </a:r>
            <a:endParaRPr lang="en-US" i="0" dirty="0">
              <a:effectLst/>
            </a:endParaRPr>
          </a:p>
          <a:p>
            <a:endParaRPr lang="en-US"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Potential Script:</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Each FLOWER petal represents seven common types of co-benefits that can result from multisolving: jobs &amp; livelihoods, resilience, energy &amp; mobility, food &amp; water, climate protection, biodiversity, and health. Finally, at the center of FLOWER is connection. Let’s apply it using an example … </a:t>
            </a:r>
            <a:r>
              <a:rPr lang="en-US" sz="1200" b="1" i="0" kern="1200" dirty="0">
                <a:solidFill>
                  <a:schemeClr val="tx1"/>
                </a:solidFill>
                <a:effectLst/>
                <a:latin typeface="+mn-lt"/>
                <a:ea typeface="+mn-ea"/>
                <a:cs typeface="+mn-cs"/>
              </a:rPr>
              <a:t>(Walk to school case study on next slide</a:t>
            </a:r>
            <a:r>
              <a:rPr lang="en-US" sz="1200" i="1" kern="1200" dirty="0">
                <a:solidFill>
                  <a:schemeClr val="tx1"/>
                </a:solidFill>
                <a:effectLst/>
                <a:latin typeface="+mn-lt"/>
                <a:ea typeface="+mn-ea"/>
                <a:cs typeface="+mn-cs"/>
              </a:rPr>
              <a:t>)</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579482-1AEE-A446-ADF3-92FA614CFD1B}" type="slidenum">
              <a:rPr lang="en-US" smtClean="0"/>
              <a:t>17</a:t>
            </a:fld>
            <a:endParaRPr lang="en-US"/>
          </a:p>
        </p:txBody>
      </p:sp>
    </p:spTree>
    <p:extLst>
      <p:ext uri="{BB962C8B-B14F-4D97-AF65-F5344CB8AC3E}">
        <p14:creationId xmlns:p14="http://schemas.microsoft.com/office/powerpoint/2010/main" val="381852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script: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This is a case study from the Multisolving Institute. This example is taken from a program in the UK called “Walk </a:t>
            </a:r>
            <a:r>
              <a:rPr lang="en-US" i="1"/>
              <a:t>to School.”  </a:t>
            </a:r>
            <a:r>
              <a:rPr lang="en-US" sz="1200" i="1" kern="1200" dirty="0">
                <a:solidFill>
                  <a:schemeClr val="tx1"/>
                </a:solidFill>
                <a:effectLst/>
                <a:latin typeface="+mn-lt"/>
                <a:ea typeface="+mn-ea"/>
                <a:cs typeface="+mn-cs"/>
              </a:rPr>
              <a:t>Living Streets, a non-profit organization, designed the Walk to School campaign to make walking to school a safe, natural choice. This was partly in response to the discovery that the number of children walking to school had shrunk by nearly half over a generation. The project had many co-benefits, and we can now use the FLOWER tool to identify and think about those co-benefits…</a:t>
            </a:r>
            <a:r>
              <a:rPr lang="en-US" sz="120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(Note to facilitators: you can now open or go to the window with the “Walk to School FLOWER” google slide template and follow the steps on page 10 of the facilitator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b="1" i="0" dirty="0"/>
              <a:t>Here is a link to a PDF of this case study: </a:t>
            </a:r>
            <a:r>
              <a:rPr lang="en-US" b="0" i="0" dirty="0"/>
              <a:t>https://</a:t>
            </a:r>
            <a:r>
              <a:rPr lang="en-US" b="0" i="0" dirty="0" err="1"/>
              <a:t>www.multisolving.org</a:t>
            </a:r>
            <a:r>
              <a:rPr lang="en-US" b="0" i="0" dirty="0"/>
              <a:t>/wp-content/uploads/2022/05/Walk-to-</a:t>
            </a:r>
            <a:r>
              <a:rPr lang="en-US" b="0" i="0" dirty="0" err="1"/>
              <a:t>School.pdf</a:t>
            </a:r>
            <a:endParaRPr lang="en-US" b="1" i="0" dirty="0"/>
          </a:p>
          <a:p>
            <a:endParaRPr lang="en-US" dirty="0"/>
          </a:p>
          <a:p>
            <a:endParaRPr lang="en-US" i="1" dirty="0"/>
          </a:p>
          <a:p>
            <a:endParaRPr lang="en-US" dirty="0"/>
          </a:p>
        </p:txBody>
      </p:sp>
      <p:sp>
        <p:nvSpPr>
          <p:cNvPr id="4" name="Slide Number Placeholder 3"/>
          <p:cNvSpPr>
            <a:spLocks noGrp="1"/>
          </p:cNvSpPr>
          <p:nvPr>
            <p:ph type="sldNum" sz="quarter" idx="5"/>
          </p:nvPr>
        </p:nvSpPr>
        <p:spPr/>
        <p:txBody>
          <a:bodyPr/>
          <a:lstStyle/>
          <a:p>
            <a:fld id="{DD579482-1AEE-A446-ADF3-92FA614CFD1B}" type="slidenum">
              <a:rPr lang="en-US" smtClean="0"/>
              <a:t>18</a:t>
            </a:fld>
            <a:endParaRPr lang="en-US"/>
          </a:p>
        </p:txBody>
      </p:sp>
    </p:spTree>
    <p:extLst>
      <p:ext uri="{BB962C8B-B14F-4D97-AF65-F5344CB8AC3E}">
        <p14:creationId xmlns:p14="http://schemas.microsoft.com/office/powerpoint/2010/main" val="1653062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rPr>
              <a:t>Facilitators: Prior to facilitating this activity, you should copy and paste this google slide link into a web</a:t>
            </a:r>
            <a:r>
              <a:rPr lang="en-US" i="0" dirty="0">
                <a:effectLst/>
              </a:rPr>
              <a:t> </a:t>
            </a:r>
            <a:r>
              <a:rPr lang="en-US" b="1" i="0" dirty="0">
                <a:effectLst/>
              </a:rPr>
              <a:t>browser:</a:t>
            </a:r>
          </a:p>
          <a:p>
            <a:endParaRPr lang="en-US" b="1" i="0" dirty="0">
              <a:effectLst/>
            </a:endParaRPr>
          </a:p>
          <a:p>
            <a:r>
              <a:rPr lang="en-US" i="0" dirty="0">
                <a:effectLst/>
              </a:rPr>
              <a:t>https://</a:t>
            </a:r>
            <a:r>
              <a:rPr lang="en-US" i="0" dirty="0" err="1">
                <a:effectLst/>
              </a:rPr>
              <a:t>docs.google.com</a:t>
            </a:r>
            <a:r>
              <a:rPr lang="en-US" i="0" dirty="0">
                <a:effectLst/>
              </a:rPr>
              <a:t>/presentation/d/1l6133h58_C90BLX_hLVvYD_sR23Yw2M4X-e79Q0r_xQ/</a:t>
            </a:r>
            <a:r>
              <a:rPr lang="en-US" i="0" dirty="0" err="1">
                <a:effectLst/>
              </a:rPr>
              <a:t>edit?usp</a:t>
            </a:r>
            <a:r>
              <a:rPr lang="en-US" i="0" dirty="0">
                <a:effectLst/>
              </a:rPr>
              <a:t>=sharing </a:t>
            </a:r>
          </a:p>
          <a:p>
            <a:endParaRPr lang="en-US" i="0" dirty="0">
              <a:effectLst/>
            </a:endParaRPr>
          </a:p>
          <a:p>
            <a:r>
              <a:rPr lang="en-US" b="1" i="0" dirty="0">
                <a:effectLst/>
              </a:rPr>
              <a:t>It is a view-only template below. Copy it into your own Google slide deck or download it to your desktop.  You should have it opened in a separate window prior to starting the workshop so it is ready to quickly switch to when you get to this slide during the workshop.</a:t>
            </a:r>
          </a:p>
          <a:p>
            <a:endParaRPr lang="en-US" i="0" dirty="0">
              <a:effectLst/>
            </a:endParaRPr>
          </a:p>
          <a:p>
            <a:endParaRPr lang="en-US" i="1" dirty="0"/>
          </a:p>
        </p:txBody>
      </p:sp>
      <p:sp>
        <p:nvSpPr>
          <p:cNvPr id="4" name="Slide Number Placeholder 3"/>
          <p:cNvSpPr>
            <a:spLocks noGrp="1"/>
          </p:cNvSpPr>
          <p:nvPr>
            <p:ph type="sldNum" sz="quarter" idx="5"/>
          </p:nvPr>
        </p:nvSpPr>
        <p:spPr/>
        <p:txBody>
          <a:bodyPr/>
          <a:lstStyle/>
          <a:p>
            <a:fld id="{37409C60-587A-5049-A28F-5163BEF907CC}" type="slidenum">
              <a:rPr lang="en-US" smtClean="0"/>
              <a:t>19</a:t>
            </a:fld>
            <a:endParaRPr lang="en-US"/>
          </a:p>
        </p:txBody>
      </p:sp>
    </p:spTree>
    <p:extLst>
      <p:ext uri="{BB962C8B-B14F-4D97-AF65-F5344CB8AC3E}">
        <p14:creationId xmlns:p14="http://schemas.microsoft.com/office/powerpoint/2010/main" val="289890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Potential script:</a:t>
            </a:r>
          </a:p>
          <a:p>
            <a:endParaRPr lang="en-US" i="1" dirty="0"/>
          </a:p>
          <a:p>
            <a:r>
              <a:rPr lang="en-US" i="1" dirty="0"/>
              <a:t>What needs protecting? This doesn’t have to be about the climate or the environment. Reflect on some things in the world that need protecting. </a:t>
            </a:r>
          </a:p>
          <a:p>
            <a:endParaRPr lang="en-US" i="0" dirty="0"/>
          </a:p>
          <a:p>
            <a:r>
              <a:rPr lang="en-US" b="1" i="0" dirty="0">
                <a:effectLst/>
              </a:rPr>
              <a:t>Note to facilitators: </a:t>
            </a:r>
            <a:r>
              <a:rPr lang="en-US" i="0" dirty="0"/>
              <a:t>name a couple of simple things, such as babies or birds, to get participants started. Read some answers out loud (or allow the participants to) for a few minutes before saying the script below. </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Now, imagine if we could protect all those things at once? What if all these vulnerable things we named could be addressed more easily be addressing them together, rather than one by one? That’s what we call multisolving</a:t>
            </a:r>
            <a:r>
              <a:rPr lang="en-US" b="1" i="0" dirty="0">
                <a:effectLst/>
              </a:rPr>
              <a:t> (move to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rPr>
              <a:t>Written by: Cassandra Breeze Ceballos</a:t>
            </a:r>
            <a:endParaRPr lang="en-US" b="0"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endParaRPr>
          </a:p>
          <a:p>
            <a:endParaRPr lang="en-US" i="0" dirty="0"/>
          </a:p>
        </p:txBody>
      </p:sp>
      <p:sp>
        <p:nvSpPr>
          <p:cNvPr id="4" name="Slide Number Placeholder 3"/>
          <p:cNvSpPr>
            <a:spLocks noGrp="1"/>
          </p:cNvSpPr>
          <p:nvPr>
            <p:ph type="sldNum" sz="quarter" idx="5"/>
          </p:nvPr>
        </p:nvSpPr>
        <p:spPr/>
        <p:txBody>
          <a:bodyPr/>
          <a:lstStyle/>
          <a:p>
            <a:fld id="{DD579482-1AEE-A446-ADF3-92FA614CFD1B}" type="slidenum">
              <a:rPr lang="en-US" smtClean="0"/>
              <a:t>2</a:t>
            </a:fld>
            <a:endParaRPr lang="en-US"/>
          </a:p>
        </p:txBody>
      </p:sp>
    </p:spTree>
    <p:extLst>
      <p:ext uri="{BB962C8B-B14F-4D97-AF65-F5344CB8AC3E}">
        <p14:creationId xmlns:p14="http://schemas.microsoft.com/office/powerpoint/2010/main" val="1985326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09C60-587A-5049-A28F-5163BEF907CC}" type="slidenum">
              <a:rPr lang="en-US" smtClean="0"/>
              <a:t>20</a:t>
            </a:fld>
            <a:endParaRPr lang="en-US"/>
          </a:p>
        </p:txBody>
      </p:sp>
    </p:spTree>
    <p:extLst>
      <p:ext uri="{BB962C8B-B14F-4D97-AF65-F5344CB8AC3E}">
        <p14:creationId xmlns:p14="http://schemas.microsoft.com/office/powerpoint/2010/main" val="218405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09C60-587A-5049-A28F-5163BEF907CC}" type="slidenum">
              <a:rPr lang="en-US" smtClean="0"/>
              <a:t>21</a:t>
            </a:fld>
            <a:endParaRPr lang="en-US"/>
          </a:p>
        </p:txBody>
      </p:sp>
    </p:spTree>
    <p:extLst>
      <p:ext uri="{BB962C8B-B14F-4D97-AF65-F5344CB8AC3E}">
        <p14:creationId xmlns:p14="http://schemas.microsoft.com/office/powerpoint/2010/main" val="2559247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23</a:t>
            </a:fld>
            <a:endParaRPr lang="en-US"/>
          </a:p>
        </p:txBody>
      </p:sp>
    </p:spTree>
    <p:extLst>
      <p:ext uri="{BB962C8B-B14F-4D97-AF65-F5344CB8AC3E}">
        <p14:creationId xmlns:p14="http://schemas.microsoft.com/office/powerpoint/2010/main" val="99146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Note to facilitators: </a:t>
            </a:r>
            <a:r>
              <a:rPr lang="en-US" i="0" dirty="0"/>
              <a:t>You can simply read these two definitions out loud, but do make sure that folks are clear about what multisolving means</a:t>
            </a:r>
          </a:p>
        </p:txBody>
      </p:sp>
      <p:sp>
        <p:nvSpPr>
          <p:cNvPr id="4" name="Slide Number Placeholder 3"/>
          <p:cNvSpPr>
            <a:spLocks noGrp="1"/>
          </p:cNvSpPr>
          <p:nvPr>
            <p:ph type="sldNum" sz="quarter" idx="5"/>
          </p:nvPr>
        </p:nvSpPr>
        <p:spPr/>
        <p:txBody>
          <a:bodyPr/>
          <a:lstStyle/>
          <a:p>
            <a:fld id="{37409C60-587A-5049-A28F-5163BEF907CC}" type="slidenum">
              <a:rPr lang="en-US" smtClean="0"/>
              <a:t>3</a:t>
            </a:fld>
            <a:endParaRPr lang="en-US"/>
          </a:p>
        </p:txBody>
      </p:sp>
    </p:spTree>
    <p:extLst>
      <p:ext uri="{BB962C8B-B14F-4D97-AF65-F5344CB8AC3E}">
        <p14:creationId xmlns:p14="http://schemas.microsoft.com/office/powerpoint/2010/main" val="1346699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script: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But what does this really mean? What does it mean to </a:t>
            </a:r>
            <a:r>
              <a:rPr lang="en-US" b="0" i="1" dirty="0" err="1"/>
              <a:t>multisolve</a:t>
            </a:r>
            <a:r>
              <a:rPr lang="en-US" b="0" i="1" dirty="0"/>
              <a:t>? Let’s take a look at some real-world examples </a:t>
            </a:r>
            <a:r>
              <a:rPr lang="en-US" b="1" i="0" dirty="0">
                <a:effectLst/>
              </a:rPr>
              <a:t>(move to next slide)</a:t>
            </a:r>
            <a:endParaRPr lang="en-US" i="1" dirty="0">
              <a:effectLst/>
            </a:endParaRPr>
          </a:p>
          <a:p>
            <a:endParaRPr lang="en-US" b="0" i="1" dirty="0"/>
          </a:p>
        </p:txBody>
      </p:sp>
      <p:sp>
        <p:nvSpPr>
          <p:cNvPr id="4" name="Slide Number Placeholder 3"/>
          <p:cNvSpPr>
            <a:spLocks noGrp="1"/>
          </p:cNvSpPr>
          <p:nvPr>
            <p:ph type="sldNum" sz="quarter" idx="5"/>
          </p:nvPr>
        </p:nvSpPr>
        <p:spPr/>
        <p:txBody>
          <a:bodyPr/>
          <a:lstStyle/>
          <a:p>
            <a:fld id="{DD579482-1AEE-A446-ADF3-92FA614CFD1B}" type="slidenum">
              <a:rPr lang="en-US" smtClean="0"/>
              <a:t>4</a:t>
            </a:fld>
            <a:endParaRPr lang="en-US"/>
          </a:p>
        </p:txBody>
      </p:sp>
    </p:spTree>
    <p:extLst>
      <p:ext uri="{BB962C8B-B14F-4D97-AF65-F5344CB8AC3E}">
        <p14:creationId xmlns:p14="http://schemas.microsoft.com/office/powerpoint/2010/main" val="4017636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Potential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1 in 4 residents in Baltimore live in areas that lack access to fresh, nutritious, and affordable food. </a:t>
            </a:r>
            <a:r>
              <a:rPr lang="en-US" sz="1200" i="1" kern="1200" dirty="0">
                <a:solidFill>
                  <a:schemeClr val="tx1"/>
                </a:solidFill>
                <a:effectLst/>
                <a:latin typeface="+mn-lt"/>
                <a:ea typeface="+mn-ea"/>
                <a:cs typeface="+mn-cs"/>
              </a:rPr>
              <a:t>Rabbi Nina Beth Cardin founded the Baltimore Orchard Project in 2012 to harness the power of fruit trees to improve the lives of city residents. These trees provide communities with a variety of social, economic, and environmental co-benefits. They reduce air pollution, store carbon dioxide, cool homes and nearby areas, mitigate storm water runoff, boost mental health, improve aesthetics, reduce crime rates, and more. The project also is intentional to approach its work from an equity lens. This is done by working with neighborhood residents to design an orchard that fits their needs and space, and then training community members to tend to the orchards.</a:t>
            </a:r>
            <a:endParaRPr lang="en-US" i="1" dirty="0">
              <a:effectLst/>
            </a:endParaRPr>
          </a:p>
          <a:p>
            <a:endParaRPr lang="en-US" dirty="0"/>
          </a:p>
          <a:p>
            <a:r>
              <a:rPr lang="en-US" b="1" dirty="0"/>
              <a:t>Note to facilitators: Here is a link to the PDF of the case study: </a:t>
            </a:r>
            <a:r>
              <a:rPr lang="en-US" b="0" dirty="0"/>
              <a:t>https://</a:t>
            </a:r>
            <a:r>
              <a:rPr lang="en-US" b="0" dirty="0" err="1"/>
              <a:t>www.multisolving.org</a:t>
            </a:r>
            <a:r>
              <a:rPr lang="en-US" b="0" dirty="0"/>
              <a:t>/wp-content/uploads/2022/04/</a:t>
            </a:r>
            <a:r>
              <a:rPr lang="en-US" b="0" dirty="0" err="1"/>
              <a:t>BaltimoreEdibleOrchards_updated.pdf</a:t>
            </a:r>
            <a:endParaRPr lang="en-US" dirty="0"/>
          </a:p>
        </p:txBody>
      </p:sp>
      <p:sp>
        <p:nvSpPr>
          <p:cNvPr id="4" name="Slide Number Placeholder 3"/>
          <p:cNvSpPr>
            <a:spLocks noGrp="1"/>
          </p:cNvSpPr>
          <p:nvPr>
            <p:ph type="sldNum" sz="quarter" idx="5"/>
          </p:nvPr>
        </p:nvSpPr>
        <p:spPr/>
        <p:txBody>
          <a:bodyPr/>
          <a:lstStyle/>
          <a:p>
            <a:fld id="{DD579482-1AEE-A446-ADF3-92FA614CFD1B}" type="slidenum">
              <a:rPr lang="en-US" smtClean="0"/>
              <a:t>5</a:t>
            </a:fld>
            <a:endParaRPr lang="en-US"/>
          </a:p>
        </p:txBody>
      </p:sp>
    </p:spTree>
    <p:extLst>
      <p:ext uri="{BB962C8B-B14F-4D97-AF65-F5344CB8AC3E}">
        <p14:creationId xmlns:p14="http://schemas.microsoft.com/office/powerpoint/2010/main" val="270678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Potential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Nashville Home Uplift was a series of pilot programs aimed at reducing the energy burden (or percent of your income used for energy bills) of low-income homeowners. The project brought together many different types of workers, including government, private business, non-profits, and community service organizations to offer qualifying homeowners free weatherization. Weatherization means replacing lightbulbs and appliances like a stove to be more energy efficient. In older homes this can mean adding insulation to crawl spaces and making sure windows are tightly sealed. All these actions can improve indoor air quality, thereby reducing chronic illnesses such as asthma. Lower energy bills also means more money to spend on other needs, such as food or transportation. </a:t>
            </a:r>
            <a:r>
              <a:rPr lang="en-US" sz="1200" i="1" kern="1200" dirty="0">
                <a:solidFill>
                  <a:schemeClr val="tx1"/>
                </a:solidFill>
                <a:effectLst/>
                <a:latin typeface="+mn-lt"/>
                <a:ea typeface="+mn-ea"/>
                <a:cs typeface="+mn-cs"/>
              </a:rPr>
              <a:t>Unlike temporary relief programs Home Uplift is designed to make permanent changes that impact overall quality of life. </a:t>
            </a:r>
            <a:br>
              <a:rPr lang="en-US" sz="1200" kern="1200" dirty="0">
                <a:solidFill>
                  <a:schemeClr val="tx1"/>
                </a:solidFill>
                <a:effectLst/>
                <a:latin typeface="+mn-lt"/>
                <a:ea typeface="+mn-ea"/>
                <a:cs typeface="+mn-cs"/>
              </a:rPr>
            </a:br>
            <a:endParaRPr lang="en-US" i="1" dirty="0">
              <a:effectLst/>
            </a:endParaRPr>
          </a:p>
          <a:p>
            <a:endParaRPr lang="en-US" dirty="0"/>
          </a:p>
          <a:p>
            <a:r>
              <a:rPr lang="en-US" b="1" dirty="0"/>
              <a:t>Note to facilitators: Here is a link to the PDF of the case study: </a:t>
            </a:r>
            <a:r>
              <a:rPr lang="en-US" b="0" dirty="0"/>
              <a:t>https://</a:t>
            </a:r>
            <a:r>
              <a:rPr lang="en-US" b="0" dirty="0" err="1"/>
              <a:t>www.multisolving.org</a:t>
            </a:r>
            <a:r>
              <a:rPr lang="en-US" b="0" dirty="0"/>
              <a:t>/wp-content/uploads/2022/04/</a:t>
            </a:r>
            <a:r>
              <a:rPr lang="en-US" b="0" dirty="0" err="1"/>
              <a:t>NashvilleHomeUplift_updated.pdf</a:t>
            </a:r>
            <a:endParaRPr lang="en-US" b="0" dirty="0"/>
          </a:p>
        </p:txBody>
      </p:sp>
      <p:sp>
        <p:nvSpPr>
          <p:cNvPr id="4" name="Slide Number Placeholder 3"/>
          <p:cNvSpPr>
            <a:spLocks noGrp="1"/>
          </p:cNvSpPr>
          <p:nvPr>
            <p:ph type="sldNum" sz="quarter" idx="10"/>
          </p:nvPr>
        </p:nvSpPr>
        <p:spPr/>
        <p:txBody>
          <a:bodyPr/>
          <a:lstStyle/>
          <a:p>
            <a:fld id="{AA57603B-5A67-CF4B-8B1C-ED3010D65957}" type="slidenum">
              <a:rPr lang="en-US" smtClean="0"/>
              <a:t>6</a:t>
            </a:fld>
            <a:endParaRPr lang="en-US"/>
          </a:p>
        </p:txBody>
      </p:sp>
    </p:spTree>
    <p:extLst>
      <p:ext uri="{BB962C8B-B14F-4D97-AF65-F5344CB8AC3E}">
        <p14:creationId xmlns:p14="http://schemas.microsoft.com/office/powerpoint/2010/main" val="304003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Potential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Launched by young activists in 1974, </a:t>
            </a:r>
            <a:r>
              <a:rPr lang="en-US" sz="1200" i="1" kern="1200" dirty="0" err="1">
                <a:solidFill>
                  <a:schemeClr val="tx1"/>
                </a:solidFill>
                <a:effectLst/>
                <a:latin typeface="+mn-lt"/>
                <a:ea typeface="+mn-ea"/>
                <a:cs typeface="+mn-cs"/>
              </a:rPr>
              <a:t>Ciclovía</a:t>
            </a:r>
            <a:r>
              <a:rPr lang="en-US" sz="1200" i="1" kern="1200" dirty="0">
                <a:solidFill>
                  <a:schemeClr val="tx1"/>
                </a:solidFill>
                <a:effectLst/>
                <a:latin typeface="+mn-lt"/>
                <a:ea typeface="+mn-ea"/>
                <a:cs typeface="+mn-cs"/>
              </a:rPr>
              <a:t> de Bogotá was launched in 1974 by young activists and has since spread to other parts of the country. Every Sunday and Holiday, cities across the country close 100+ miles of roadways to motorized vehicles. This is a multisolving project because it creates many co-benefits while reducing barriers to physical activity, thereby improving overall health. In addition to providing a safe space for cyclists, skaters, runners, and walkers to congregate and foster community, the project also takes cars off the road. This in turn reduces accidents and green house gas emissions. </a:t>
            </a:r>
            <a:endParaRPr lang="en-US" i="1" dirty="0">
              <a:effectLst/>
            </a:endParaRPr>
          </a:p>
          <a:p>
            <a:endParaRPr lang="en-US" dirty="0"/>
          </a:p>
          <a:p>
            <a:r>
              <a:rPr lang="en-US" b="1" dirty="0"/>
              <a:t>Note to facilitators: Here is a link to the PDF of the case study: </a:t>
            </a:r>
            <a:r>
              <a:rPr lang="en-US" b="0" dirty="0"/>
              <a:t>https://</a:t>
            </a:r>
            <a:r>
              <a:rPr lang="en-US" b="0" dirty="0" err="1"/>
              <a:t>www.multisolving.org</a:t>
            </a:r>
            <a:r>
              <a:rPr lang="en-US" b="0" dirty="0"/>
              <a:t>/wp-content/uploads/2022/05/Ciclovia-</a:t>
            </a:r>
            <a:r>
              <a:rPr lang="en-US" b="0" dirty="0" err="1"/>
              <a:t>Bogota.pdf</a:t>
            </a:r>
            <a:endParaRPr lang="en-US" b="0" dirty="0"/>
          </a:p>
        </p:txBody>
      </p:sp>
      <p:sp>
        <p:nvSpPr>
          <p:cNvPr id="4" name="Slide Number Placeholder 3"/>
          <p:cNvSpPr>
            <a:spLocks noGrp="1"/>
          </p:cNvSpPr>
          <p:nvPr>
            <p:ph type="sldNum" sz="quarter" idx="5"/>
          </p:nvPr>
        </p:nvSpPr>
        <p:spPr/>
        <p:txBody>
          <a:bodyPr/>
          <a:lstStyle/>
          <a:p>
            <a:fld id="{DD579482-1AEE-A446-ADF3-92FA614CFD1B}" type="slidenum">
              <a:rPr lang="en-US" smtClean="0"/>
              <a:t>7</a:t>
            </a:fld>
            <a:endParaRPr lang="en-US"/>
          </a:p>
        </p:txBody>
      </p:sp>
    </p:spTree>
    <p:extLst>
      <p:ext uri="{BB962C8B-B14F-4D97-AF65-F5344CB8AC3E}">
        <p14:creationId xmlns:p14="http://schemas.microsoft.com/office/powerpoint/2010/main" val="406941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script:</a:t>
            </a:r>
          </a:p>
          <a:p>
            <a:endParaRPr lang="en-US" dirty="0"/>
          </a:p>
          <a:p>
            <a:r>
              <a:rPr lang="en-US" i="1" dirty="0"/>
              <a:t>So again, multisolving: one action, multiple solutions… </a:t>
            </a:r>
            <a:r>
              <a:rPr lang="en-US" b="1" i="0" dirty="0"/>
              <a:t>(next slide)</a:t>
            </a:r>
            <a:endParaRPr lang="en-US" i="1" dirty="0"/>
          </a:p>
        </p:txBody>
      </p:sp>
      <p:sp>
        <p:nvSpPr>
          <p:cNvPr id="4" name="Slide Number Placeholder 3"/>
          <p:cNvSpPr>
            <a:spLocks noGrp="1"/>
          </p:cNvSpPr>
          <p:nvPr>
            <p:ph type="sldNum" sz="quarter" idx="5"/>
          </p:nvPr>
        </p:nvSpPr>
        <p:spPr/>
        <p:txBody>
          <a:bodyPr/>
          <a:lstStyle/>
          <a:p>
            <a:fld id="{DD579482-1AEE-A446-ADF3-92FA614CFD1B}" type="slidenum">
              <a:rPr lang="en-US" smtClean="0"/>
              <a:t>8</a:t>
            </a:fld>
            <a:endParaRPr lang="en-US"/>
          </a:p>
        </p:txBody>
      </p:sp>
    </p:spTree>
    <p:extLst>
      <p:ext uri="{BB962C8B-B14F-4D97-AF65-F5344CB8AC3E}">
        <p14:creationId xmlns:p14="http://schemas.microsoft.com/office/powerpoint/2010/main" val="286650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script:</a:t>
            </a:r>
          </a:p>
          <a:p>
            <a:endParaRPr lang="en-US" dirty="0"/>
          </a:p>
          <a:p>
            <a:r>
              <a:rPr lang="en-US" i="1" dirty="0"/>
              <a:t>When we burn less coal, say by shutting down a coal-fired power plant… </a:t>
            </a:r>
          </a:p>
          <a:p>
            <a:endParaRPr lang="en-US" i="1" dirty="0"/>
          </a:p>
          <a:p>
            <a:r>
              <a:rPr lang="en-US" b="1" i="0" dirty="0"/>
              <a:t>(Note to facilitators: depending on your audience, say if they are younger, you can use a simpler example of burning less coal such as turning off the lights more- the important thing is to frame it in language your audience can understand and ideally relate to)</a:t>
            </a:r>
            <a:endParaRPr lang="en-US" i="1" dirty="0"/>
          </a:p>
        </p:txBody>
      </p:sp>
      <p:sp>
        <p:nvSpPr>
          <p:cNvPr id="4" name="Slide Number Placeholder 3"/>
          <p:cNvSpPr>
            <a:spLocks noGrp="1"/>
          </p:cNvSpPr>
          <p:nvPr>
            <p:ph type="sldNum" sz="quarter" idx="5"/>
          </p:nvPr>
        </p:nvSpPr>
        <p:spPr/>
        <p:txBody>
          <a:bodyPr/>
          <a:lstStyle/>
          <a:p>
            <a:fld id="{DD579482-1AEE-A446-ADF3-92FA614CFD1B}" type="slidenum">
              <a:rPr lang="en-US" smtClean="0"/>
              <a:t>9</a:t>
            </a:fld>
            <a:endParaRPr lang="en-US"/>
          </a:p>
        </p:txBody>
      </p:sp>
    </p:spTree>
    <p:extLst>
      <p:ext uri="{BB962C8B-B14F-4D97-AF65-F5344CB8AC3E}">
        <p14:creationId xmlns:p14="http://schemas.microsoft.com/office/powerpoint/2010/main" val="4056243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ity Biking - white 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0B8B94-6E40-CBB2-9A7B-08B529F04B78}"/>
              </a:ext>
            </a:extLst>
          </p:cNvPr>
          <p:cNvPicPr>
            <a:picLocks noChangeAspect="1"/>
          </p:cNvPicPr>
          <p:nvPr userDrawn="1"/>
        </p:nvPicPr>
        <p:blipFill>
          <a:blip r:embed="rId2"/>
          <a:stretch>
            <a:fillRect/>
          </a:stretch>
        </p:blipFill>
        <p:spPr>
          <a:xfrm>
            <a:off x="-914400" y="-228600"/>
            <a:ext cx="14630400" cy="7315200"/>
          </a:xfrm>
          <a:prstGeom prst="rect">
            <a:avLst/>
          </a:prstGeom>
        </p:spPr>
      </p:pic>
      <p:pic>
        <p:nvPicPr>
          <p:cNvPr id="8" name="Picture 7" descr="Logo, company name&#10;&#10;Description automatically generated">
            <a:extLst>
              <a:ext uri="{FF2B5EF4-FFF2-40B4-BE49-F238E27FC236}">
                <a16:creationId xmlns:a16="http://schemas.microsoft.com/office/drawing/2014/main" id="{A6A30ADD-B691-2B4A-949F-1BC7430BEB2F}"/>
              </a:ext>
            </a:extLst>
          </p:cNvPr>
          <p:cNvPicPr>
            <a:picLocks noChangeAspect="1"/>
          </p:cNvPicPr>
          <p:nvPr userDrawn="1"/>
        </p:nvPicPr>
        <p:blipFill>
          <a:blip r:embed="rId3"/>
          <a:stretch>
            <a:fillRect/>
          </a:stretch>
        </p:blipFill>
        <p:spPr>
          <a:xfrm>
            <a:off x="841975" y="5356038"/>
            <a:ext cx="1369883" cy="1174849"/>
          </a:xfrm>
          <a:prstGeom prst="rect">
            <a:avLst/>
          </a:prstGeom>
        </p:spPr>
      </p:pic>
      <p:sp>
        <p:nvSpPr>
          <p:cNvPr id="2" name="Title 1">
            <a:extLst>
              <a:ext uri="{FF2B5EF4-FFF2-40B4-BE49-F238E27FC236}">
                <a16:creationId xmlns:a16="http://schemas.microsoft.com/office/drawing/2014/main" id="{1332E7CD-2B7D-C547-ADBC-EC5E169CC47E}"/>
              </a:ext>
            </a:extLst>
          </p:cNvPr>
          <p:cNvSpPr>
            <a:spLocks noGrp="1"/>
          </p:cNvSpPr>
          <p:nvPr>
            <p:ph type="title"/>
          </p:nvPr>
        </p:nvSpPr>
        <p:spPr>
          <a:xfrm>
            <a:off x="838200" y="580768"/>
            <a:ext cx="10515600" cy="1109920"/>
          </a:xfrm>
        </p:spPr>
        <p:txBody>
          <a:bodyPr/>
          <a:lstStyle>
            <a:lvl1pPr>
              <a:defRPr>
                <a:solidFill>
                  <a:srgbClr val="0E4D61"/>
                </a:solidFill>
                <a:latin typeface="Roboto Condensed" panose="02000000000000000000" pitchFamily="2" charset="0"/>
                <a:ea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D62131-A714-4E40-98FE-CB81A4B50E04}"/>
              </a:ext>
            </a:extLst>
          </p:cNvPr>
          <p:cNvSpPr>
            <a:spLocks noGrp="1"/>
          </p:cNvSpPr>
          <p:nvPr>
            <p:ph idx="1"/>
          </p:nvPr>
        </p:nvSpPr>
        <p:spPr>
          <a:xfrm>
            <a:off x="838200" y="1825625"/>
            <a:ext cx="10515600" cy="3388926"/>
          </a:xfrm>
        </p:spPr>
        <p:txBody>
          <a:bodyPr/>
          <a:lstStyle>
            <a:lvl1pPr>
              <a:defRPr>
                <a:solidFill>
                  <a:srgbClr val="0E4D61"/>
                </a:solidFill>
                <a:latin typeface="Roboto Condensed" panose="02000000000000000000" pitchFamily="2" charset="0"/>
                <a:ea typeface="Roboto Condensed" panose="02000000000000000000" pitchFamily="2" charset="0"/>
              </a:defRPr>
            </a:lvl1pPr>
            <a:lvl2pPr>
              <a:defRPr>
                <a:solidFill>
                  <a:srgbClr val="0E4D61"/>
                </a:solidFill>
                <a:latin typeface="Roboto Condensed" panose="02000000000000000000" pitchFamily="2" charset="0"/>
                <a:ea typeface="Roboto Condensed" panose="02000000000000000000" pitchFamily="2" charset="0"/>
              </a:defRPr>
            </a:lvl2pPr>
            <a:lvl3pPr>
              <a:defRPr>
                <a:solidFill>
                  <a:srgbClr val="0E4D61"/>
                </a:solidFill>
                <a:latin typeface="Roboto Condensed" panose="02000000000000000000" pitchFamily="2" charset="0"/>
                <a:ea typeface="Roboto Condensed" panose="02000000000000000000" pitchFamily="2" charset="0"/>
              </a:defRPr>
            </a:lvl3pPr>
            <a:lvl4pPr>
              <a:defRPr>
                <a:solidFill>
                  <a:srgbClr val="0E4D61"/>
                </a:solidFill>
                <a:latin typeface="Roboto Condensed" panose="02000000000000000000" pitchFamily="2" charset="0"/>
                <a:ea typeface="Roboto Condensed" panose="02000000000000000000" pitchFamily="2" charset="0"/>
              </a:defRPr>
            </a:lvl4pPr>
            <a:lvl5pPr>
              <a:defRPr>
                <a:solidFill>
                  <a:srgbClr val="0E4D6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5584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y park - dark bg">
    <p:bg>
      <p:bgPr>
        <a:solidFill>
          <a:srgbClr val="0E4D61"/>
        </a:solidFill>
        <a:effectLst/>
      </p:bgPr>
    </p:bg>
    <p:spTree>
      <p:nvGrpSpPr>
        <p:cNvPr id="1" name=""/>
        <p:cNvGrpSpPr/>
        <p:nvPr/>
      </p:nvGrpSpPr>
      <p:grpSpPr>
        <a:xfrm>
          <a:off x="0" y="0"/>
          <a:ext cx="0" cy="0"/>
          <a:chOff x="0" y="0"/>
          <a:chExt cx="0" cy="0"/>
        </a:xfrm>
      </p:grpSpPr>
      <p:pic>
        <p:nvPicPr>
          <p:cNvPr id="3" name="Picture 2" descr="A picture containing text, night sky&#10;&#10;Description automatically generated">
            <a:extLst>
              <a:ext uri="{FF2B5EF4-FFF2-40B4-BE49-F238E27FC236}">
                <a16:creationId xmlns:a16="http://schemas.microsoft.com/office/drawing/2014/main" id="{EA50B9E8-B7E4-01C9-F6AF-DA19402DB5D7}"/>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9" name="Title 1">
            <a:extLst>
              <a:ext uri="{FF2B5EF4-FFF2-40B4-BE49-F238E27FC236}">
                <a16:creationId xmlns:a16="http://schemas.microsoft.com/office/drawing/2014/main" id="{54998F7A-84E5-E14B-969C-F1BB0F528088}"/>
              </a:ext>
            </a:extLst>
          </p:cNvPr>
          <p:cNvSpPr>
            <a:spLocks noGrp="1"/>
          </p:cNvSpPr>
          <p:nvPr>
            <p:ph type="title"/>
          </p:nvPr>
        </p:nvSpPr>
        <p:spPr>
          <a:xfrm>
            <a:off x="838200" y="580768"/>
            <a:ext cx="10515600" cy="1109920"/>
          </a:xfrm>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59F4B85-C7B0-7447-B40A-31FAD8488146}"/>
              </a:ext>
            </a:extLst>
          </p:cNvPr>
          <p:cNvSpPr>
            <a:spLocks noGrp="1"/>
          </p:cNvSpPr>
          <p:nvPr>
            <p:ph idx="1"/>
          </p:nvPr>
        </p:nvSpPr>
        <p:spPr>
          <a:xfrm>
            <a:off x="838200" y="1825625"/>
            <a:ext cx="10515600" cy="3388926"/>
          </a:xfrm>
        </p:spPr>
        <p:txBody>
          <a:bodyPr/>
          <a:lstStyle>
            <a:lvl1pPr>
              <a:defRPr>
                <a:solidFill>
                  <a:schemeClr val="bg1"/>
                </a:solidFill>
                <a:latin typeface="Roboto Condensed" panose="02000000000000000000" pitchFamily="2" charset="0"/>
                <a:ea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 company name&#10;&#10;Description automatically generated">
            <a:extLst>
              <a:ext uri="{FF2B5EF4-FFF2-40B4-BE49-F238E27FC236}">
                <a16:creationId xmlns:a16="http://schemas.microsoft.com/office/drawing/2014/main" id="{33935307-ED57-1A41-87C4-82F9A8DFF82F}"/>
              </a:ext>
            </a:extLst>
          </p:cNvPr>
          <p:cNvPicPr>
            <a:picLocks noChangeAspect="1"/>
          </p:cNvPicPr>
          <p:nvPr userDrawn="1"/>
        </p:nvPicPr>
        <p:blipFill>
          <a:blip r:embed="rId3"/>
          <a:stretch>
            <a:fillRect/>
          </a:stretch>
        </p:blipFill>
        <p:spPr>
          <a:xfrm>
            <a:off x="841975" y="5356039"/>
            <a:ext cx="1369883" cy="1174849"/>
          </a:xfrm>
          <a:prstGeom prst="rect">
            <a:avLst/>
          </a:prstGeom>
        </p:spPr>
      </p:pic>
    </p:spTree>
    <p:extLst>
      <p:ext uri="{BB962C8B-B14F-4D97-AF65-F5344CB8AC3E}">
        <p14:creationId xmlns:p14="http://schemas.microsoft.com/office/powerpoint/2010/main" val="226902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9E88D-E2DC-6B4E-988D-39E0646434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9B3398-FDC0-464E-B552-8864340AC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7EA27B-3C44-844F-ACC4-21F0BC93C129}"/>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5" name="Footer Placeholder 4">
            <a:extLst>
              <a:ext uri="{FF2B5EF4-FFF2-40B4-BE49-F238E27FC236}">
                <a16:creationId xmlns:a16="http://schemas.microsoft.com/office/drawing/2014/main" id="{3A236528-C4EF-254E-93B5-34A7E72AC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FA99E-CAAD-3C4C-8DE0-E5E99B8878EC}"/>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2707322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mple box - white 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137212B3-FC8B-FC63-3452-2BB7988E0ACD}"/>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2" name="Title 1">
            <a:extLst>
              <a:ext uri="{FF2B5EF4-FFF2-40B4-BE49-F238E27FC236}">
                <a16:creationId xmlns:a16="http://schemas.microsoft.com/office/drawing/2014/main" id="{1332E7CD-2B7D-C547-ADBC-EC5E169CC47E}"/>
              </a:ext>
            </a:extLst>
          </p:cNvPr>
          <p:cNvSpPr>
            <a:spLocks noGrp="1"/>
          </p:cNvSpPr>
          <p:nvPr>
            <p:ph type="title"/>
          </p:nvPr>
        </p:nvSpPr>
        <p:spPr>
          <a:xfrm>
            <a:off x="838200" y="580768"/>
            <a:ext cx="10515600" cy="1109920"/>
          </a:xfrm>
        </p:spPr>
        <p:txBody>
          <a:bodyPr/>
          <a:lstStyle>
            <a:lvl1pPr>
              <a:defRPr>
                <a:solidFill>
                  <a:srgbClr val="0E4D61"/>
                </a:solidFill>
                <a:latin typeface="Roboto Condensed" panose="02000000000000000000" pitchFamily="2" charset="0"/>
                <a:ea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D62131-A714-4E40-98FE-CB81A4B50E04}"/>
              </a:ext>
            </a:extLst>
          </p:cNvPr>
          <p:cNvSpPr>
            <a:spLocks noGrp="1"/>
          </p:cNvSpPr>
          <p:nvPr>
            <p:ph idx="1"/>
          </p:nvPr>
        </p:nvSpPr>
        <p:spPr>
          <a:xfrm>
            <a:off x="838200" y="1825625"/>
            <a:ext cx="10515600" cy="3388926"/>
          </a:xfrm>
        </p:spPr>
        <p:txBody>
          <a:bodyPr/>
          <a:lstStyle>
            <a:lvl1pPr>
              <a:defRPr>
                <a:solidFill>
                  <a:srgbClr val="0E4D61"/>
                </a:solidFill>
                <a:latin typeface="Roboto Condensed" panose="02000000000000000000" pitchFamily="2" charset="0"/>
                <a:ea typeface="Roboto Condensed" panose="02000000000000000000" pitchFamily="2" charset="0"/>
              </a:defRPr>
            </a:lvl1pPr>
            <a:lvl2pPr>
              <a:defRPr>
                <a:solidFill>
                  <a:srgbClr val="0E4D61"/>
                </a:solidFill>
                <a:latin typeface="Roboto Condensed" panose="02000000000000000000" pitchFamily="2" charset="0"/>
                <a:ea typeface="Roboto Condensed" panose="02000000000000000000" pitchFamily="2" charset="0"/>
              </a:defRPr>
            </a:lvl2pPr>
            <a:lvl3pPr>
              <a:defRPr>
                <a:solidFill>
                  <a:srgbClr val="0E4D61"/>
                </a:solidFill>
                <a:latin typeface="Roboto Condensed" panose="02000000000000000000" pitchFamily="2" charset="0"/>
                <a:ea typeface="Roboto Condensed" panose="02000000000000000000" pitchFamily="2" charset="0"/>
              </a:defRPr>
            </a:lvl3pPr>
            <a:lvl4pPr>
              <a:defRPr>
                <a:solidFill>
                  <a:srgbClr val="0E4D61"/>
                </a:solidFill>
                <a:latin typeface="Roboto Condensed" panose="02000000000000000000" pitchFamily="2" charset="0"/>
                <a:ea typeface="Roboto Condensed" panose="02000000000000000000" pitchFamily="2" charset="0"/>
              </a:defRPr>
            </a:lvl4pPr>
            <a:lvl5pPr>
              <a:defRPr>
                <a:solidFill>
                  <a:srgbClr val="0E4D6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 company name&#10;&#10;Description automatically generated">
            <a:extLst>
              <a:ext uri="{FF2B5EF4-FFF2-40B4-BE49-F238E27FC236}">
                <a16:creationId xmlns:a16="http://schemas.microsoft.com/office/drawing/2014/main" id="{12A87BC4-EEA1-3F42-A8DC-202A0C237A4B}"/>
              </a:ext>
            </a:extLst>
          </p:cNvPr>
          <p:cNvPicPr>
            <a:picLocks noChangeAspect="1"/>
          </p:cNvPicPr>
          <p:nvPr userDrawn="1"/>
        </p:nvPicPr>
        <p:blipFill>
          <a:blip r:embed="rId3"/>
          <a:stretch>
            <a:fillRect/>
          </a:stretch>
        </p:blipFill>
        <p:spPr>
          <a:xfrm>
            <a:off x="841975" y="5356038"/>
            <a:ext cx="1369883" cy="1174849"/>
          </a:xfrm>
          <a:prstGeom prst="rect">
            <a:avLst/>
          </a:prstGeom>
        </p:spPr>
      </p:pic>
    </p:spTree>
    <p:extLst>
      <p:ext uri="{BB962C8B-B14F-4D97-AF65-F5344CB8AC3E}">
        <p14:creationId xmlns:p14="http://schemas.microsoft.com/office/powerpoint/2010/main" val="3433950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just logo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2E7CD-2B7D-C547-ADBC-EC5E169CC47E}"/>
              </a:ext>
            </a:extLst>
          </p:cNvPr>
          <p:cNvSpPr>
            <a:spLocks noGrp="1"/>
          </p:cNvSpPr>
          <p:nvPr>
            <p:ph type="title"/>
          </p:nvPr>
        </p:nvSpPr>
        <p:spPr>
          <a:xfrm>
            <a:off x="838200" y="580768"/>
            <a:ext cx="10515600" cy="1109920"/>
          </a:xfrm>
        </p:spPr>
        <p:txBody>
          <a:bodyPr/>
          <a:lstStyle>
            <a:lvl1pPr>
              <a:defRPr>
                <a:solidFill>
                  <a:srgbClr val="0E4D61"/>
                </a:solidFill>
                <a:latin typeface="Roboto Condensed" panose="02000000000000000000" pitchFamily="2" charset="0"/>
                <a:ea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D62131-A714-4E40-98FE-CB81A4B50E04}"/>
              </a:ext>
            </a:extLst>
          </p:cNvPr>
          <p:cNvSpPr>
            <a:spLocks noGrp="1"/>
          </p:cNvSpPr>
          <p:nvPr>
            <p:ph idx="1"/>
          </p:nvPr>
        </p:nvSpPr>
        <p:spPr>
          <a:xfrm>
            <a:off x="838200" y="1825625"/>
            <a:ext cx="10515600" cy="3388926"/>
          </a:xfrm>
        </p:spPr>
        <p:txBody>
          <a:bodyPr/>
          <a:lstStyle>
            <a:lvl1pPr>
              <a:defRPr>
                <a:solidFill>
                  <a:srgbClr val="0E4D61"/>
                </a:solidFill>
                <a:latin typeface="Roboto Condensed" panose="02000000000000000000" pitchFamily="2" charset="0"/>
                <a:ea typeface="Roboto Condensed" panose="02000000000000000000" pitchFamily="2" charset="0"/>
              </a:defRPr>
            </a:lvl1pPr>
            <a:lvl2pPr>
              <a:defRPr>
                <a:solidFill>
                  <a:srgbClr val="0E4D61"/>
                </a:solidFill>
                <a:latin typeface="Roboto Condensed" panose="02000000000000000000" pitchFamily="2" charset="0"/>
                <a:ea typeface="Roboto Condensed" panose="02000000000000000000" pitchFamily="2" charset="0"/>
              </a:defRPr>
            </a:lvl2pPr>
            <a:lvl3pPr>
              <a:defRPr>
                <a:solidFill>
                  <a:srgbClr val="0E4D61"/>
                </a:solidFill>
                <a:latin typeface="Roboto Condensed" panose="02000000000000000000" pitchFamily="2" charset="0"/>
                <a:ea typeface="Roboto Condensed" panose="02000000000000000000" pitchFamily="2" charset="0"/>
              </a:defRPr>
            </a:lvl3pPr>
            <a:lvl4pPr>
              <a:defRPr>
                <a:solidFill>
                  <a:srgbClr val="0E4D61"/>
                </a:solidFill>
                <a:latin typeface="Roboto Condensed" panose="02000000000000000000" pitchFamily="2" charset="0"/>
                <a:ea typeface="Roboto Condensed" panose="02000000000000000000" pitchFamily="2" charset="0"/>
              </a:defRPr>
            </a:lvl4pPr>
            <a:lvl5pPr>
              <a:defRPr>
                <a:solidFill>
                  <a:srgbClr val="0E4D6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 company name&#10;&#10;Description automatically generated">
            <a:extLst>
              <a:ext uri="{FF2B5EF4-FFF2-40B4-BE49-F238E27FC236}">
                <a16:creationId xmlns:a16="http://schemas.microsoft.com/office/drawing/2014/main" id="{12A87BC4-EEA1-3F42-A8DC-202A0C237A4B}"/>
              </a:ext>
            </a:extLst>
          </p:cNvPr>
          <p:cNvPicPr>
            <a:picLocks noChangeAspect="1"/>
          </p:cNvPicPr>
          <p:nvPr userDrawn="1"/>
        </p:nvPicPr>
        <p:blipFill>
          <a:blip r:embed="rId2"/>
          <a:stretch>
            <a:fillRect/>
          </a:stretch>
        </p:blipFill>
        <p:spPr>
          <a:xfrm>
            <a:off x="841975" y="5356038"/>
            <a:ext cx="1369883" cy="1174849"/>
          </a:xfrm>
          <a:prstGeom prst="rect">
            <a:avLst/>
          </a:prstGeom>
        </p:spPr>
      </p:pic>
    </p:spTree>
    <p:extLst>
      <p:ext uri="{BB962C8B-B14F-4D97-AF65-F5344CB8AC3E}">
        <p14:creationId xmlns:p14="http://schemas.microsoft.com/office/powerpoint/2010/main" val="201687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box - dark bg">
    <p:bg>
      <p:bgPr>
        <a:solidFill>
          <a:srgbClr val="0E4D61"/>
        </a:solidFill>
        <a:effectLst/>
      </p:bgPr>
    </p:bg>
    <p:spTree>
      <p:nvGrpSpPr>
        <p:cNvPr id="1" name=""/>
        <p:cNvGrpSpPr/>
        <p:nvPr/>
      </p:nvGrpSpPr>
      <p:grpSpPr>
        <a:xfrm>
          <a:off x="0" y="0"/>
          <a:ext cx="0" cy="0"/>
          <a:chOff x="0" y="0"/>
          <a:chExt cx="0" cy="0"/>
        </a:xfrm>
      </p:grpSpPr>
      <p:pic>
        <p:nvPicPr>
          <p:cNvPr id="4" name="Picture 3" descr="A black screen with white lines&#10;&#10;Description automatically generated with low confidence">
            <a:extLst>
              <a:ext uri="{FF2B5EF4-FFF2-40B4-BE49-F238E27FC236}">
                <a16:creationId xmlns:a16="http://schemas.microsoft.com/office/drawing/2014/main" id="{319F25AF-F410-EDB1-9F5F-3AD424216C9A}"/>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9" name="Title 1">
            <a:extLst>
              <a:ext uri="{FF2B5EF4-FFF2-40B4-BE49-F238E27FC236}">
                <a16:creationId xmlns:a16="http://schemas.microsoft.com/office/drawing/2014/main" id="{54998F7A-84E5-E14B-969C-F1BB0F528088}"/>
              </a:ext>
            </a:extLst>
          </p:cNvPr>
          <p:cNvSpPr>
            <a:spLocks noGrp="1"/>
          </p:cNvSpPr>
          <p:nvPr>
            <p:ph type="title"/>
          </p:nvPr>
        </p:nvSpPr>
        <p:spPr>
          <a:xfrm>
            <a:off x="838200" y="580768"/>
            <a:ext cx="10515600" cy="1109920"/>
          </a:xfrm>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59F4B85-C7B0-7447-B40A-31FAD8488146}"/>
              </a:ext>
            </a:extLst>
          </p:cNvPr>
          <p:cNvSpPr>
            <a:spLocks noGrp="1"/>
          </p:cNvSpPr>
          <p:nvPr>
            <p:ph idx="1"/>
          </p:nvPr>
        </p:nvSpPr>
        <p:spPr>
          <a:xfrm>
            <a:off x="838200" y="1825625"/>
            <a:ext cx="10515600" cy="3388926"/>
          </a:xfrm>
        </p:spPr>
        <p:txBody>
          <a:bodyPr/>
          <a:lstStyle>
            <a:lvl1pPr>
              <a:defRPr>
                <a:solidFill>
                  <a:schemeClr val="bg1"/>
                </a:solidFill>
                <a:latin typeface="Roboto Condensed" panose="02000000000000000000" pitchFamily="2" charset="0"/>
                <a:ea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 company name&#10;&#10;Description automatically generated">
            <a:extLst>
              <a:ext uri="{FF2B5EF4-FFF2-40B4-BE49-F238E27FC236}">
                <a16:creationId xmlns:a16="http://schemas.microsoft.com/office/drawing/2014/main" id="{33935307-ED57-1A41-87C4-82F9A8DFF82F}"/>
              </a:ext>
            </a:extLst>
          </p:cNvPr>
          <p:cNvPicPr>
            <a:picLocks noChangeAspect="1"/>
          </p:cNvPicPr>
          <p:nvPr userDrawn="1"/>
        </p:nvPicPr>
        <p:blipFill>
          <a:blip r:embed="rId3"/>
          <a:stretch>
            <a:fillRect/>
          </a:stretch>
        </p:blipFill>
        <p:spPr>
          <a:xfrm>
            <a:off x="841975" y="5356039"/>
            <a:ext cx="1369883" cy="1174849"/>
          </a:xfrm>
          <a:prstGeom prst="rect">
            <a:avLst/>
          </a:prstGeom>
        </p:spPr>
      </p:pic>
    </p:spTree>
    <p:extLst>
      <p:ext uri="{BB962C8B-B14F-4D97-AF65-F5344CB8AC3E}">
        <p14:creationId xmlns:p14="http://schemas.microsoft.com/office/powerpoint/2010/main" val="1455332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ust logo - dark bg">
    <p:bg>
      <p:bgPr>
        <a:solidFill>
          <a:srgbClr val="0E4D6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998F7A-84E5-E14B-969C-F1BB0F528088}"/>
              </a:ext>
            </a:extLst>
          </p:cNvPr>
          <p:cNvSpPr>
            <a:spLocks noGrp="1"/>
          </p:cNvSpPr>
          <p:nvPr>
            <p:ph type="title"/>
          </p:nvPr>
        </p:nvSpPr>
        <p:spPr>
          <a:xfrm>
            <a:off x="838200" y="580768"/>
            <a:ext cx="10515600" cy="1109920"/>
          </a:xfrm>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59F4B85-C7B0-7447-B40A-31FAD8488146}"/>
              </a:ext>
            </a:extLst>
          </p:cNvPr>
          <p:cNvSpPr>
            <a:spLocks noGrp="1"/>
          </p:cNvSpPr>
          <p:nvPr>
            <p:ph idx="1"/>
          </p:nvPr>
        </p:nvSpPr>
        <p:spPr>
          <a:xfrm>
            <a:off x="838200" y="1825625"/>
            <a:ext cx="10515600" cy="3388926"/>
          </a:xfrm>
        </p:spPr>
        <p:txBody>
          <a:bodyPr/>
          <a:lstStyle>
            <a:lvl1pPr>
              <a:defRPr>
                <a:solidFill>
                  <a:schemeClr val="bg1"/>
                </a:solidFill>
                <a:latin typeface="Roboto Condensed" panose="02000000000000000000" pitchFamily="2" charset="0"/>
                <a:ea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 company name&#10;&#10;Description automatically generated">
            <a:extLst>
              <a:ext uri="{FF2B5EF4-FFF2-40B4-BE49-F238E27FC236}">
                <a16:creationId xmlns:a16="http://schemas.microsoft.com/office/drawing/2014/main" id="{33935307-ED57-1A41-87C4-82F9A8DFF82F}"/>
              </a:ext>
            </a:extLst>
          </p:cNvPr>
          <p:cNvPicPr>
            <a:picLocks noChangeAspect="1"/>
          </p:cNvPicPr>
          <p:nvPr userDrawn="1"/>
        </p:nvPicPr>
        <p:blipFill>
          <a:blip r:embed="rId2"/>
          <a:stretch>
            <a:fillRect/>
          </a:stretch>
        </p:blipFill>
        <p:spPr>
          <a:xfrm>
            <a:off x="841975" y="5356039"/>
            <a:ext cx="1369883" cy="1174849"/>
          </a:xfrm>
          <a:prstGeom prst="rect">
            <a:avLst/>
          </a:prstGeom>
        </p:spPr>
      </p:pic>
    </p:spTree>
    <p:extLst>
      <p:ext uri="{BB962C8B-B14F-4D97-AF65-F5344CB8AC3E}">
        <p14:creationId xmlns:p14="http://schemas.microsoft.com/office/powerpoint/2010/main" val="84886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7DD6-F224-224D-91BE-F43AA83883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D2E3B-6E4B-C547-A080-10230F68D9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A6417-64C7-B247-A355-F70595912D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34096-16B5-104A-B5CF-72CFE4E114F8}"/>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6" name="Footer Placeholder 5">
            <a:extLst>
              <a:ext uri="{FF2B5EF4-FFF2-40B4-BE49-F238E27FC236}">
                <a16:creationId xmlns:a16="http://schemas.microsoft.com/office/drawing/2014/main" id="{528C413A-4C85-4944-B467-272C5D860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51F5C-51F0-814E-A594-689F3945B551}"/>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3045125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DD5C-101F-C14D-A798-F1DF4E28F1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250F91-8CA9-5C45-A1F8-DD905EA79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10C634-9D5F-BB4C-B662-FB1CCD18FA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E9AFF8-1787-1149-A6D4-3D4AB7B92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129E9D-C343-3441-84CB-8E4E8E2A3A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600830-1E5B-8046-9461-656DAFB6F487}"/>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8" name="Footer Placeholder 7">
            <a:extLst>
              <a:ext uri="{FF2B5EF4-FFF2-40B4-BE49-F238E27FC236}">
                <a16:creationId xmlns:a16="http://schemas.microsoft.com/office/drawing/2014/main" id="{550B8029-AD6D-1E4E-8EDB-18BA98A196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406729-ADE0-E047-B367-6F2B8EF36129}"/>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1765502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CE1E-E5F5-6742-801B-8C353C9061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E57BF0-9FDC-9345-8082-11514F361A27}"/>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4" name="Footer Placeholder 3">
            <a:extLst>
              <a:ext uri="{FF2B5EF4-FFF2-40B4-BE49-F238E27FC236}">
                <a16:creationId xmlns:a16="http://schemas.microsoft.com/office/drawing/2014/main" id="{A4F2D5F2-44B7-854D-BE94-6F7245B535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F9EB04-FB5C-8542-8750-61A2D4B2253C}"/>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392923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8568D-198A-F641-814E-ED0026B66B67}"/>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3" name="Footer Placeholder 2">
            <a:extLst>
              <a:ext uri="{FF2B5EF4-FFF2-40B4-BE49-F238E27FC236}">
                <a16:creationId xmlns:a16="http://schemas.microsoft.com/office/drawing/2014/main" id="{7D29DBA3-CDDB-6746-B270-8461BC541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C6C264-BF14-AB49-AFC6-93F62717E3C1}"/>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156042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ity Biking - dark bg">
    <p:bg>
      <p:bgPr>
        <a:solidFill>
          <a:srgbClr val="0E4D61"/>
        </a:solidFill>
        <a:effectLst/>
      </p:bgPr>
    </p:bg>
    <p:spTree>
      <p:nvGrpSpPr>
        <p:cNvPr id="1" name=""/>
        <p:cNvGrpSpPr/>
        <p:nvPr/>
      </p:nvGrpSpPr>
      <p:grpSpPr>
        <a:xfrm>
          <a:off x="0" y="0"/>
          <a:ext cx="0" cy="0"/>
          <a:chOff x="0" y="0"/>
          <a:chExt cx="0" cy="0"/>
        </a:xfrm>
      </p:grpSpPr>
      <p:pic>
        <p:nvPicPr>
          <p:cNvPr id="3" name="Picture 2" descr="A picture containing text, night sky&#10;&#10;Description automatically generated">
            <a:extLst>
              <a:ext uri="{FF2B5EF4-FFF2-40B4-BE49-F238E27FC236}">
                <a16:creationId xmlns:a16="http://schemas.microsoft.com/office/drawing/2014/main" id="{C9721A61-72E3-F705-2D5B-DAAB24CEA57C}"/>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9" name="Title 1">
            <a:extLst>
              <a:ext uri="{FF2B5EF4-FFF2-40B4-BE49-F238E27FC236}">
                <a16:creationId xmlns:a16="http://schemas.microsoft.com/office/drawing/2014/main" id="{54998F7A-84E5-E14B-969C-F1BB0F528088}"/>
              </a:ext>
            </a:extLst>
          </p:cNvPr>
          <p:cNvSpPr>
            <a:spLocks noGrp="1"/>
          </p:cNvSpPr>
          <p:nvPr>
            <p:ph type="title"/>
          </p:nvPr>
        </p:nvSpPr>
        <p:spPr>
          <a:xfrm>
            <a:off x="838200" y="580768"/>
            <a:ext cx="10515600" cy="1109920"/>
          </a:xfrm>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59F4B85-C7B0-7447-B40A-31FAD8488146}"/>
              </a:ext>
            </a:extLst>
          </p:cNvPr>
          <p:cNvSpPr>
            <a:spLocks noGrp="1"/>
          </p:cNvSpPr>
          <p:nvPr>
            <p:ph idx="1"/>
          </p:nvPr>
        </p:nvSpPr>
        <p:spPr>
          <a:xfrm>
            <a:off x="838200" y="1825625"/>
            <a:ext cx="10515600" cy="3388926"/>
          </a:xfrm>
        </p:spPr>
        <p:txBody>
          <a:bodyPr/>
          <a:lstStyle>
            <a:lvl1pPr>
              <a:defRPr>
                <a:solidFill>
                  <a:schemeClr val="bg1"/>
                </a:solidFill>
                <a:latin typeface="Roboto Condensed" panose="02000000000000000000" pitchFamily="2" charset="0"/>
                <a:ea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 company name&#10;&#10;Description automatically generated">
            <a:extLst>
              <a:ext uri="{FF2B5EF4-FFF2-40B4-BE49-F238E27FC236}">
                <a16:creationId xmlns:a16="http://schemas.microsoft.com/office/drawing/2014/main" id="{FAF231D8-5D74-A444-AE5A-958CED7BBFF4}"/>
              </a:ext>
            </a:extLst>
          </p:cNvPr>
          <p:cNvPicPr>
            <a:picLocks noChangeAspect="1"/>
          </p:cNvPicPr>
          <p:nvPr userDrawn="1"/>
        </p:nvPicPr>
        <p:blipFill>
          <a:blip r:embed="rId3"/>
          <a:stretch>
            <a:fillRect/>
          </a:stretch>
        </p:blipFill>
        <p:spPr>
          <a:xfrm>
            <a:off x="841975" y="5356039"/>
            <a:ext cx="1369883" cy="1174849"/>
          </a:xfrm>
          <a:prstGeom prst="rect">
            <a:avLst/>
          </a:prstGeom>
        </p:spPr>
      </p:pic>
    </p:spTree>
    <p:extLst>
      <p:ext uri="{BB962C8B-B14F-4D97-AF65-F5344CB8AC3E}">
        <p14:creationId xmlns:p14="http://schemas.microsoft.com/office/powerpoint/2010/main" val="3973469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E441-8E07-1A49-8FD7-0F3023BDD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CBA0F-1ABA-7846-898B-82541084C7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8513E6-60AF-8746-B49F-461C06C92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1F4AA-DA31-C840-B8D2-137F8286C871}"/>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6" name="Footer Placeholder 5">
            <a:extLst>
              <a:ext uri="{FF2B5EF4-FFF2-40B4-BE49-F238E27FC236}">
                <a16:creationId xmlns:a16="http://schemas.microsoft.com/office/drawing/2014/main" id="{9CE114C5-0F0D-0846-AA82-0E94A558C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93893-7C7C-CC4E-8652-7C5FF547E629}"/>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251007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1AD1-4500-1D49-A4E8-5D2891B8A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382907-4133-0A4F-8E02-072A9C9805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096D882-1679-7443-BA29-01468E103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318D6-B0C1-9C4B-8029-0247B7005A6E}"/>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6" name="Footer Placeholder 5">
            <a:extLst>
              <a:ext uri="{FF2B5EF4-FFF2-40B4-BE49-F238E27FC236}">
                <a16:creationId xmlns:a16="http://schemas.microsoft.com/office/drawing/2014/main" id="{5A56C80F-B288-C649-89CB-C334B74429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0792F-5DF7-F94D-A325-0C71468F930C}"/>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3180184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E4C0-6039-7E4B-9D35-5C634F083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BE9F4D-306A-8B4E-95F4-B3034D9C5F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CF399-8DE7-F041-96A4-A6A0F0B78868}"/>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5" name="Footer Placeholder 4">
            <a:extLst>
              <a:ext uri="{FF2B5EF4-FFF2-40B4-BE49-F238E27FC236}">
                <a16:creationId xmlns:a16="http://schemas.microsoft.com/office/drawing/2014/main" id="{891A7360-CAE2-D74D-9A44-AC5F78438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14456-2961-064F-AE31-E1FB1062B879}"/>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1300469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20A17A-D50C-7045-9BCA-58610CCC33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3265E2-CFA5-B24B-B61C-DE15E1E43D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5804C-3480-3141-9EEA-DC1AAEDB2DC2}"/>
              </a:ext>
            </a:extLst>
          </p:cNvPr>
          <p:cNvSpPr>
            <a:spLocks noGrp="1"/>
          </p:cNvSpPr>
          <p:nvPr>
            <p:ph type="dt" sz="half" idx="10"/>
          </p:nvPr>
        </p:nvSpPr>
        <p:spPr/>
        <p:txBody>
          <a:bodyPr/>
          <a:lstStyle/>
          <a:p>
            <a:fld id="{9A8D8BFB-66D2-CB47-917F-412E8AF9FCF6}" type="datetimeFigureOut">
              <a:rPr lang="en-US" smtClean="0"/>
              <a:t>8/22/22</a:t>
            </a:fld>
            <a:endParaRPr lang="en-US"/>
          </a:p>
        </p:txBody>
      </p:sp>
      <p:sp>
        <p:nvSpPr>
          <p:cNvPr id="5" name="Footer Placeholder 4">
            <a:extLst>
              <a:ext uri="{FF2B5EF4-FFF2-40B4-BE49-F238E27FC236}">
                <a16:creationId xmlns:a16="http://schemas.microsoft.com/office/drawing/2014/main" id="{7B965477-EB74-9546-B860-E0A384E39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D630C-2991-D743-9931-549E28BCEEF0}"/>
              </a:ext>
            </a:extLst>
          </p:cNvPr>
          <p:cNvSpPr>
            <a:spLocks noGrp="1"/>
          </p:cNvSpPr>
          <p:nvPr>
            <p:ph type="sldNum" sz="quarter" idx="12"/>
          </p:nvPr>
        </p:nvSpPr>
        <p:spPr/>
        <p:txBody>
          <a:bodyPr/>
          <a:lstStyle/>
          <a:p>
            <a:fld id="{40894AAE-AB8C-DE4D-B3D4-4DD217B3559E}" type="slidenum">
              <a:rPr lang="en-US" smtClean="0"/>
              <a:t>‹#›</a:t>
            </a:fld>
            <a:endParaRPr lang="en-US"/>
          </a:p>
        </p:txBody>
      </p:sp>
    </p:spTree>
    <p:extLst>
      <p:ext uri="{BB962C8B-B14F-4D97-AF65-F5344CB8AC3E}">
        <p14:creationId xmlns:p14="http://schemas.microsoft.com/office/powerpoint/2010/main" val="2831294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utual Aid - white 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1C5E5CF2-ADDA-2D48-2394-A4FB0E4255B9}"/>
              </a:ext>
            </a:extLst>
          </p:cNvPr>
          <p:cNvPicPr>
            <a:picLocks noChangeAspect="1"/>
          </p:cNvPicPr>
          <p:nvPr userDrawn="1"/>
        </p:nvPicPr>
        <p:blipFill>
          <a:blip r:embed="rId2"/>
          <a:stretch>
            <a:fillRect/>
          </a:stretch>
        </p:blipFill>
        <p:spPr>
          <a:xfrm>
            <a:off x="-914400" y="-228600"/>
            <a:ext cx="14630400" cy="7315200"/>
          </a:xfrm>
          <a:prstGeom prst="rect">
            <a:avLst/>
          </a:prstGeom>
        </p:spPr>
      </p:pic>
      <p:pic>
        <p:nvPicPr>
          <p:cNvPr id="9" name="Picture 8" descr="Logo, company name&#10;&#10;Description automatically generated">
            <a:extLst>
              <a:ext uri="{FF2B5EF4-FFF2-40B4-BE49-F238E27FC236}">
                <a16:creationId xmlns:a16="http://schemas.microsoft.com/office/drawing/2014/main" id="{B3B61276-2EA8-B94F-AED3-5FBC905CB2CE}"/>
              </a:ext>
            </a:extLst>
          </p:cNvPr>
          <p:cNvPicPr>
            <a:picLocks noChangeAspect="1"/>
          </p:cNvPicPr>
          <p:nvPr userDrawn="1"/>
        </p:nvPicPr>
        <p:blipFill>
          <a:blip r:embed="rId3"/>
          <a:stretch>
            <a:fillRect/>
          </a:stretch>
        </p:blipFill>
        <p:spPr>
          <a:xfrm>
            <a:off x="841975" y="5356038"/>
            <a:ext cx="1369883" cy="1174849"/>
          </a:xfrm>
          <a:prstGeom prst="rect">
            <a:avLst/>
          </a:prstGeom>
        </p:spPr>
      </p:pic>
      <p:sp>
        <p:nvSpPr>
          <p:cNvPr id="2" name="Title 1">
            <a:extLst>
              <a:ext uri="{FF2B5EF4-FFF2-40B4-BE49-F238E27FC236}">
                <a16:creationId xmlns:a16="http://schemas.microsoft.com/office/drawing/2014/main" id="{1332E7CD-2B7D-C547-ADBC-EC5E169CC47E}"/>
              </a:ext>
            </a:extLst>
          </p:cNvPr>
          <p:cNvSpPr>
            <a:spLocks noGrp="1"/>
          </p:cNvSpPr>
          <p:nvPr>
            <p:ph type="title"/>
          </p:nvPr>
        </p:nvSpPr>
        <p:spPr>
          <a:xfrm>
            <a:off x="838200" y="580768"/>
            <a:ext cx="10515600" cy="1109920"/>
          </a:xfrm>
        </p:spPr>
        <p:txBody>
          <a:bodyPr/>
          <a:lstStyle>
            <a:lvl1pPr>
              <a:defRPr>
                <a:solidFill>
                  <a:srgbClr val="0E4D61"/>
                </a:solidFill>
                <a:latin typeface="Roboto Condensed" panose="02000000000000000000" pitchFamily="2" charset="0"/>
                <a:ea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D62131-A714-4E40-98FE-CB81A4B50E04}"/>
              </a:ext>
            </a:extLst>
          </p:cNvPr>
          <p:cNvSpPr>
            <a:spLocks noGrp="1"/>
          </p:cNvSpPr>
          <p:nvPr>
            <p:ph idx="1"/>
          </p:nvPr>
        </p:nvSpPr>
        <p:spPr>
          <a:xfrm>
            <a:off x="838200" y="1825625"/>
            <a:ext cx="10515600" cy="3388926"/>
          </a:xfrm>
        </p:spPr>
        <p:txBody>
          <a:bodyPr/>
          <a:lstStyle>
            <a:lvl1pPr>
              <a:defRPr>
                <a:solidFill>
                  <a:srgbClr val="0E4D61"/>
                </a:solidFill>
                <a:latin typeface="Roboto Condensed" panose="02000000000000000000" pitchFamily="2" charset="0"/>
                <a:ea typeface="Roboto Condensed" panose="02000000000000000000" pitchFamily="2" charset="0"/>
              </a:defRPr>
            </a:lvl1pPr>
            <a:lvl2pPr>
              <a:defRPr>
                <a:solidFill>
                  <a:srgbClr val="0E4D61"/>
                </a:solidFill>
                <a:latin typeface="Roboto Condensed" panose="02000000000000000000" pitchFamily="2" charset="0"/>
                <a:ea typeface="Roboto Condensed" panose="02000000000000000000" pitchFamily="2" charset="0"/>
              </a:defRPr>
            </a:lvl2pPr>
            <a:lvl3pPr>
              <a:defRPr>
                <a:solidFill>
                  <a:srgbClr val="0E4D61"/>
                </a:solidFill>
                <a:latin typeface="Roboto Condensed" panose="02000000000000000000" pitchFamily="2" charset="0"/>
                <a:ea typeface="Roboto Condensed" panose="02000000000000000000" pitchFamily="2" charset="0"/>
              </a:defRPr>
            </a:lvl3pPr>
            <a:lvl4pPr>
              <a:defRPr>
                <a:solidFill>
                  <a:srgbClr val="0E4D61"/>
                </a:solidFill>
                <a:latin typeface="Roboto Condensed" panose="02000000000000000000" pitchFamily="2" charset="0"/>
                <a:ea typeface="Roboto Condensed" panose="02000000000000000000" pitchFamily="2" charset="0"/>
              </a:defRPr>
            </a:lvl4pPr>
            <a:lvl5pPr>
              <a:defRPr>
                <a:solidFill>
                  <a:srgbClr val="0E4D6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37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tual Aid - dark bg">
    <p:bg>
      <p:bgPr>
        <a:solidFill>
          <a:srgbClr val="0E4D6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2419166-2A10-B5DB-56BB-543471CD2030}"/>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9" name="Title 1">
            <a:extLst>
              <a:ext uri="{FF2B5EF4-FFF2-40B4-BE49-F238E27FC236}">
                <a16:creationId xmlns:a16="http://schemas.microsoft.com/office/drawing/2014/main" id="{54998F7A-84E5-E14B-969C-F1BB0F528088}"/>
              </a:ext>
            </a:extLst>
          </p:cNvPr>
          <p:cNvSpPr>
            <a:spLocks noGrp="1"/>
          </p:cNvSpPr>
          <p:nvPr>
            <p:ph type="title"/>
          </p:nvPr>
        </p:nvSpPr>
        <p:spPr>
          <a:xfrm>
            <a:off x="838200" y="580768"/>
            <a:ext cx="10515600" cy="1109920"/>
          </a:xfrm>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59F4B85-C7B0-7447-B40A-31FAD8488146}"/>
              </a:ext>
            </a:extLst>
          </p:cNvPr>
          <p:cNvSpPr>
            <a:spLocks noGrp="1"/>
          </p:cNvSpPr>
          <p:nvPr>
            <p:ph idx="1"/>
          </p:nvPr>
        </p:nvSpPr>
        <p:spPr>
          <a:xfrm>
            <a:off x="838200" y="1825625"/>
            <a:ext cx="10515600" cy="3388926"/>
          </a:xfrm>
        </p:spPr>
        <p:txBody>
          <a:bodyPr/>
          <a:lstStyle>
            <a:lvl1pPr>
              <a:defRPr>
                <a:solidFill>
                  <a:schemeClr val="bg1"/>
                </a:solidFill>
                <a:latin typeface="Roboto Condensed" panose="02000000000000000000" pitchFamily="2" charset="0"/>
                <a:ea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 company name&#10;&#10;Description automatically generated">
            <a:extLst>
              <a:ext uri="{FF2B5EF4-FFF2-40B4-BE49-F238E27FC236}">
                <a16:creationId xmlns:a16="http://schemas.microsoft.com/office/drawing/2014/main" id="{D4D5B301-38B6-0749-9EAD-437FF5A6C6B7}"/>
              </a:ext>
            </a:extLst>
          </p:cNvPr>
          <p:cNvPicPr>
            <a:picLocks noChangeAspect="1"/>
          </p:cNvPicPr>
          <p:nvPr userDrawn="1"/>
        </p:nvPicPr>
        <p:blipFill>
          <a:blip r:embed="rId3"/>
          <a:stretch>
            <a:fillRect/>
          </a:stretch>
        </p:blipFill>
        <p:spPr>
          <a:xfrm>
            <a:off x="841975" y="5356039"/>
            <a:ext cx="1369883" cy="1174849"/>
          </a:xfrm>
          <a:prstGeom prst="rect">
            <a:avLst/>
          </a:prstGeom>
        </p:spPr>
      </p:pic>
    </p:spTree>
    <p:extLst>
      <p:ext uri="{BB962C8B-B14F-4D97-AF65-F5344CB8AC3E}">
        <p14:creationId xmlns:p14="http://schemas.microsoft.com/office/powerpoint/2010/main" val="132929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enewable ag - white bg">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4D888046-CE05-9651-8374-CAE44AFCB439}"/>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2" name="Title 1">
            <a:extLst>
              <a:ext uri="{FF2B5EF4-FFF2-40B4-BE49-F238E27FC236}">
                <a16:creationId xmlns:a16="http://schemas.microsoft.com/office/drawing/2014/main" id="{1332E7CD-2B7D-C547-ADBC-EC5E169CC47E}"/>
              </a:ext>
            </a:extLst>
          </p:cNvPr>
          <p:cNvSpPr>
            <a:spLocks noGrp="1"/>
          </p:cNvSpPr>
          <p:nvPr>
            <p:ph type="title"/>
          </p:nvPr>
        </p:nvSpPr>
        <p:spPr>
          <a:xfrm>
            <a:off x="838200" y="580768"/>
            <a:ext cx="10515600" cy="1109920"/>
          </a:xfrm>
        </p:spPr>
        <p:txBody>
          <a:bodyPr/>
          <a:lstStyle>
            <a:lvl1pPr>
              <a:defRPr>
                <a:solidFill>
                  <a:srgbClr val="0E4D61"/>
                </a:solidFill>
                <a:latin typeface="Roboto Condensed" panose="02000000000000000000" pitchFamily="2" charset="0"/>
                <a:ea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D62131-A714-4E40-98FE-CB81A4B50E04}"/>
              </a:ext>
            </a:extLst>
          </p:cNvPr>
          <p:cNvSpPr>
            <a:spLocks noGrp="1"/>
          </p:cNvSpPr>
          <p:nvPr>
            <p:ph idx="1"/>
          </p:nvPr>
        </p:nvSpPr>
        <p:spPr>
          <a:xfrm>
            <a:off x="838200" y="1825625"/>
            <a:ext cx="10515600" cy="3388926"/>
          </a:xfrm>
        </p:spPr>
        <p:txBody>
          <a:bodyPr/>
          <a:lstStyle>
            <a:lvl1pPr>
              <a:defRPr>
                <a:solidFill>
                  <a:srgbClr val="0E4D61"/>
                </a:solidFill>
                <a:latin typeface="Roboto Condensed" panose="02000000000000000000" pitchFamily="2" charset="0"/>
                <a:ea typeface="Roboto Condensed" panose="02000000000000000000" pitchFamily="2" charset="0"/>
              </a:defRPr>
            </a:lvl1pPr>
            <a:lvl2pPr>
              <a:defRPr>
                <a:solidFill>
                  <a:srgbClr val="0E4D61"/>
                </a:solidFill>
                <a:latin typeface="Roboto Condensed" panose="02000000000000000000" pitchFamily="2" charset="0"/>
                <a:ea typeface="Roboto Condensed" panose="02000000000000000000" pitchFamily="2" charset="0"/>
              </a:defRPr>
            </a:lvl2pPr>
            <a:lvl3pPr>
              <a:defRPr>
                <a:solidFill>
                  <a:srgbClr val="0E4D61"/>
                </a:solidFill>
                <a:latin typeface="Roboto Condensed" panose="02000000000000000000" pitchFamily="2" charset="0"/>
                <a:ea typeface="Roboto Condensed" panose="02000000000000000000" pitchFamily="2" charset="0"/>
              </a:defRPr>
            </a:lvl3pPr>
            <a:lvl4pPr>
              <a:defRPr>
                <a:solidFill>
                  <a:srgbClr val="0E4D61"/>
                </a:solidFill>
                <a:latin typeface="Roboto Condensed" panose="02000000000000000000" pitchFamily="2" charset="0"/>
                <a:ea typeface="Roboto Condensed" panose="02000000000000000000" pitchFamily="2" charset="0"/>
              </a:defRPr>
            </a:lvl4pPr>
            <a:lvl5pPr>
              <a:defRPr>
                <a:solidFill>
                  <a:srgbClr val="0E4D6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 company name&#10;&#10;Description automatically generated">
            <a:extLst>
              <a:ext uri="{FF2B5EF4-FFF2-40B4-BE49-F238E27FC236}">
                <a16:creationId xmlns:a16="http://schemas.microsoft.com/office/drawing/2014/main" id="{F60CAA3D-CE39-6E4B-A1EE-65F1E7304F35}"/>
              </a:ext>
            </a:extLst>
          </p:cNvPr>
          <p:cNvPicPr>
            <a:picLocks noChangeAspect="1"/>
          </p:cNvPicPr>
          <p:nvPr userDrawn="1"/>
        </p:nvPicPr>
        <p:blipFill>
          <a:blip r:embed="rId3"/>
          <a:stretch>
            <a:fillRect/>
          </a:stretch>
        </p:blipFill>
        <p:spPr>
          <a:xfrm>
            <a:off x="841975" y="5356038"/>
            <a:ext cx="1369883" cy="1174849"/>
          </a:xfrm>
          <a:prstGeom prst="rect">
            <a:avLst/>
          </a:prstGeom>
        </p:spPr>
      </p:pic>
    </p:spTree>
    <p:extLst>
      <p:ext uri="{BB962C8B-B14F-4D97-AF65-F5344CB8AC3E}">
        <p14:creationId xmlns:p14="http://schemas.microsoft.com/office/powerpoint/2010/main" val="411738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newable ag - dark bg">
    <p:bg>
      <p:bgPr>
        <a:solidFill>
          <a:srgbClr val="0E4D61"/>
        </a:solidFill>
        <a:effectLst/>
      </p:bgPr>
    </p:bg>
    <p:spTree>
      <p:nvGrpSpPr>
        <p:cNvPr id="1" name=""/>
        <p:cNvGrpSpPr/>
        <p:nvPr/>
      </p:nvGrpSpPr>
      <p:grpSpPr>
        <a:xfrm>
          <a:off x="0" y="0"/>
          <a:ext cx="0" cy="0"/>
          <a:chOff x="0" y="0"/>
          <a:chExt cx="0" cy="0"/>
        </a:xfrm>
      </p:grpSpPr>
      <p:pic>
        <p:nvPicPr>
          <p:cNvPr id="3" name="Picture 2" descr="A picture containing text, night sky&#10;&#10;Description automatically generated">
            <a:extLst>
              <a:ext uri="{FF2B5EF4-FFF2-40B4-BE49-F238E27FC236}">
                <a16:creationId xmlns:a16="http://schemas.microsoft.com/office/drawing/2014/main" id="{1574A504-D595-3EDB-5726-B7A2E7398F39}"/>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9" name="Title 1">
            <a:extLst>
              <a:ext uri="{FF2B5EF4-FFF2-40B4-BE49-F238E27FC236}">
                <a16:creationId xmlns:a16="http://schemas.microsoft.com/office/drawing/2014/main" id="{54998F7A-84E5-E14B-969C-F1BB0F528088}"/>
              </a:ext>
            </a:extLst>
          </p:cNvPr>
          <p:cNvSpPr>
            <a:spLocks noGrp="1"/>
          </p:cNvSpPr>
          <p:nvPr>
            <p:ph type="title"/>
          </p:nvPr>
        </p:nvSpPr>
        <p:spPr>
          <a:xfrm>
            <a:off x="838200" y="580768"/>
            <a:ext cx="10515600" cy="1109920"/>
          </a:xfrm>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59F4B85-C7B0-7447-B40A-31FAD8488146}"/>
              </a:ext>
            </a:extLst>
          </p:cNvPr>
          <p:cNvSpPr>
            <a:spLocks noGrp="1"/>
          </p:cNvSpPr>
          <p:nvPr>
            <p:ph idx="1"/>
          </p:nvPr>
        </p:nvSpPr>
        <p:spPr>
          <a:xfrm>
            <a:off x="838200" y="1825625"/>
            <a:ext cx="10515600" cy="3388926"/>
          </a:xfrm>
        </p:spPr>
        <p:txBody>
          <a:bodyPr/>
          <a:lstStyle>
            <a:lvl1pPr>
              <a:defRPr>
                <a:solidFill>
                  <a:schemeClr val="bg1"/>
                </a:solidFill>
                <a:latin typeface="Roboto Condensed" panose="02000000000000000000" pitchFamily="2" charset="0"/>
                <a:ea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 company name&#10;&#10;Description automatically generated">
            <a:extLst>
              <a:ext uri="{FF2B5EF4-FFF2-40B4-BE49-F238E27FC236}">
                <a16:creationId xmlns:a16="http://schemas.microsoft.com/office/drawing/2014/main" id="{D07A91FF-9CE6-5643-883F-432B1183AEA7}"/>
              </a:ext>
            </a:extLst>
          </p:cNvPr>
          <p:cNvPicPr>
            <a:picLocks noChangeAspect="1"/>
          </p:cNvPicPr>
          <p:nvPr userDrawn="1"/>
        </p:nvPicPr>
        <p:blipFill>
          <a:blip r:embed="rId3"/>
          <a:stretch>
            <a:fillRect/>
          </a:stretch>
        </p:blipFill>
        <p:spPr>
          <a:xfrm>
            <a:off x="841975" y="5356039"/>
            <a:ext cx="1369883" cy="1174849"/>
          </a:xfrm>
          <a:prstGeom prst="rect">
            <a:avLst/>
          </a:prstGeom>
        </p:spPr>
      </p:pic>
    </p:spTree>
    <p:extLst>
      <p:ext uri="{BB962C8B-B14F-4D97-AF65-F5344CB8AC3E}">
        <p14:creationId xmlns:p14="http://schemas.microsoft.com/office/powerpoint/2010/main" val="231669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olar houses - white bg">
    <p:spTree>
      <p:nvGrpSpPr>
        <p:cNvPr id="1" name=""/>
        <p:cNvGrpSpPr/>
        <p:nvPr/>
      </p:nvGrpSpPr>
      <p:grpSpPr>
        <a:xfrm>
          <a:off x="0" y="0"/>
          <a:ext cx="0" cy="0"/>
          <a:chOff x="0" y="0"/>
          <a:chExt cx="0" cy="0"/>
        </a:xfrm>
      </p:grpSpPr>
      <p:pic>
        <p:nvPicPr>
          <p:cNvPr id="5" name="Picture 4" descr="A picture containing text, night sky&#10;&#10;Description automatically generated">
            <a:extLst>
              <a:ext uri="{FF2B5EF4-FFF2-40B4-BE49-F238E27FC236}">
                <a16:creationId xmlns:a16="http://schemas.microsoft.com/office/drawing/2014/main" id="{422552B0-CCE9-C0FD-891C-20981708DF8D}"/>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2" name="Title 1">
            <a:extLst>
              <a:ext uri="{FF2B5EF4-FFF2-40B4-BE49-F238E27FC236}">
                <a16:creationId xmlns:a16="http://schemas.microsoft.com/office/drawing/2014/main" id="{1332E7CD-2B7D-C547-ADBC-EC5E169CC47E}"/>
              </a:ext>
            </a:extLst>
          </p:cNvPr>
          <p:cNvSpPr>
            <a:spLocks noGrp="1"/>
          </p:cNvSpPr>
          <p:nvPr>
            <p:ph type="title"/>
          </p:nvPr>
        </p:nvSpPr>
        <p:spPr>
          <a:xfrm>
            <a:off x="838200" y="580768"/>
            <a:ext cx="10515600" cy="1109920"/>
          </a:xfrm>
        </p:spPr>
        <p:txBody>
          <a:bodyPr/>
          <a:lstStyle>
            <a:lvl1pPr>
              <a:defRPr>
                <a:solidFill>
                  <a:srgbClr val="0E4D61"/>
                </a:solidFill>
                <a:latin typeface="Roboto Condensed" panose="02000000000000000000" pitchFamily="2" charset="0"/>
                <a:ea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D62131-A714-4E40-98FE-CB81A4B50E04}"/>
              </a:ext>
            </a:extLst>
          </p:cNvPr>
          <p:cNvSpPr>
            <a:spLocks noGrp="1"/>
          </p:cNvSpPr>
          <p:nvPr>
            <p:ph idx="1"/>
          </p:nvPr>
        </p:nvSpPr>
        <p:spPr>
          <a:xfrm>
            <a:off x="838200" y="1825625"/>
            <a:ext cx="10515600" cy="3388926"/>
          </a:xfrm>
        </p:spPr>
        <p:txBody>
          <a:bodyPr/>
          <a:lstStyle>
            <a:lvl1pPr>
              <a:defRPr>
                <a:solidFill>
                  <a:srgbClr val="0E4D61"/>
                </a:solidFill>
                <a:latin typeface="Roboto Condensed" panose="02000000000000000000" pitchFamily="2" charset="0"/>
                <a:ea typeface="Roboto Condensed" panose="02000000000000000000" pitchFamily="2" charset="0"/>
              </a:defRPr>
            </a:lvl1pPr>
            <a:lvl2pPr>
              <a:defRPr>
                <a:solidFill>
                  <a:srgbClr val="0E4D61"/>
                </a:solidFill>
                <a:latin typeface="Roboto Condensed" panose="02000000000000000000" pitchFamily="2" charset="0"/>
                <a:ea typeface="Roboto Condensed" panose="02000000000000000000" pitchFamily="2" charset="0"/>
              </a:defRPr>
            </a:lvl2pPr>
            <a:lvl3pPr>
              <a:defRPr>
                <a:solidFill>
                  <a:srgbClr val="0E4D61"/>
                </a:solidFill>
                <a:latin typeface="Roboto Condensed" panose="02000000000000000000" pitchFamily="2" charset="0"/>
                <a:ea typeface="Roboto Condensed" panose="02000000000000000000" pitchFamily="2" charset="0"/>
              </a:defRPr>
            </a:lvl3pPr>
            <a:lvl4pPr>
              <a:defRPr>
                <a:solidFill>
                  <a:srgbClr val="0E4D61"/>
                </a:solidFill>
                <a:latin typeface="Roboto Condensed" panose="02000000000000000000" pitchFamily="2" charset="0"/>
                <a:ea typeface="Roboto Condensed" panose="02000000000000000000" pitchFamily="2" charset="0"/>
              </a:defRPr>
            </a:lvl4pPr>
            <a:lvl5pPr>
              <a:defRPr>
                <a:solidFill>
                  <a:srgbClr val="0E4D6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company name&#10;&#10;Description automatically generated">
            <a:extLst>
              <a:ext uri="{FF2B5EF4-FFF2-40B4-BE49-F238E27FC236}">
                <a16:creationId xmlns:a16="http://schemas.microsoft.com/office/drawing/2014/main" id="{4F487E06-B832-F746-99F3-56BEF68D0C56}"/>
              </a:ext>
            </a:extLst>
          </p:cNvPr>
          <p:cNvPicPr>
            <a:picLocks noChangeAspect="1"/>
          </p:cNvPicPr>
          <p:nvPr userDrawn="1"/>
        </p:nvPicPr>
        <p:blipFill>
          <a:blip r:embed="rId3"/>
          <a:stretch>
            <a:fillRect/>
          </a:stretch>
        </p:blipFill>
        <p:spPr>
          <a:xfrm>
            <a:off x="841975" y="5356038"/>
            <a:ext cx="1369883" cy="1174849"/>
          </a:xfrm>
          <a:prstGeom prst="rect">
            <a:avLst/>
          </a:prstGeom>
        </p:spPr>
      </p:pic>
    </p:spTree>
    <p:extLst>
      <p:ext uri="{BB962C8B-B14F-4D97-AF65-F5344CB8AC3E}">
        <p14:creationId xmlns:p14="http://schemas.microsoft.com/office/powerpoint/2010/main" val="2062195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ar houses - dark bg">
    <p:bg>
      <p:bgPr>
        <a:solidFill>
          <a:srgbClr val="0E4D6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942466D-EB3B-C1AF-D690-462675C34C08}"/>
              </a:ext>
            </a:extLst>
          </p:cNvPr>
          <p:cNvPicPr>
            <a:picLocks noChangeAspect="1"/>
          </p:cNvPicPr>
          <p:nvPr userDrawn="1"/>
        </p:nvPicPr>
        <p:blipFill>
          <a:blip r:embed="rId2"/>
          <a:stretch>
            <a:fillRect/>
          </a:stretch>
        </p:blipFill>
        <p:spPr>
          <a:xfrm>
            <a:off x="-803564" y="-228600"/>
            <a:ext cx="14630400" cy="7315200"/>
          </a:xfrm>
          <a:prstGeom prst="rect">
            <a:avLst/>
          </a:prstGeom>
        </p:spPr>
      </p:pic>
      <p:sp>
        <p:nvSpPr>
          <p:cNvPr id="9" name="Title 1">
            <a:extLst>
              <a:ext uri="{FF2B5EF4-FFF2-40B4-BE49-F238E27FC236}">
                <a16:creationId xmlns:a16="http://schemas.microsoft.com/office/drawing/2014/main" id="{54998F7A-84E5-E14B-969C-F1BB0F528088}"/>
              </a:ext>
            </a:extLst>
          </p:cNvPr>
          <p:cNvSpPr>
            <a:spLocks noGrp="1"/>
          </p:cNvSpPr>
          <p:nvPr>
            <p:ph type="title"/>
          </p:nvPr>
        </p:nvSpPr>
        <p:spPr>
          <a:xfrm>
            <a:off x="838200" y="580768"/>
            <a:ext cx="10515600" cy="1109920"/>
          </a:xfrm>
        </p:spPr>
        <p:txBody>
          <a:bodyPr/>
          <a:lstStyle>
            <a:lvl1pPr>
              <a:defRPr>
                <a:solidFill>
                  <a:schemeClr val="bg1"/>
                </a:solidFill>
                <a:latin typeface="Roboto Condensed" panose="02000000000000000000" pitchFamily="2" charset="0"/>
                <a:ea typeface="Roboto Condensed" panose="02000000000000000000" pitchFamily="2"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659F4B85-C7B0-7447-B40A-31FAD8488146}"/>
              </a:ext>
            </a:extLst>
          </p:cNvPr>
          <p:cNvSpPr>
            <a:spLocks noGrp="1"/>
          </p:cNvSpPr>
          <p:nvPr>
            <p:ph idx="1"/>
          </p:nvPr>
        </p:nvSpPr>
        <p:spPr>
          <a:xfrm>
            <a:off x="838200" y="1825625"/>
            <a:ext cx="10515600" cy="3388926"/>
          </a:xfrm>
        </p:spPr>
        <p:txBody>
          <a:bodyPr/>
          <a:lstStyle>
            <a:lvl1pPr>
              <a:defRPr>
                <a:solidFill>
                  <a:schemeClr val="bg1"/>
                </a:solidFill>
                <a:latin typeface="Roboto Condensed" panose="02000000000000000000" pitchFamily="2" charset="0"/>
                <a:ea typeface="Roboto Condensed" panose="02000000000000000000" pitchFamily="2" charset="0"/>
              </a:defRPr>
            </a:lvl1pPr>
            <a:lvl2pPr>
              <a:defRPr>
                <a:solidFill>
                  <a:schemeClr val="bg1"/>
                </a:solidFill>
                <a:latin typeface="Roboto Condensed" panose="02000000000000000000" pitchFamily="2" charset="0"/>
                <a:ea typeface="Roboto Condensed" panose="02000000000000000000" pitchFamily="2" charset="0"/>
              </a:defRPr>
            </a:lvl2pPr>
            <a:lvl3pPr>
              <a:defRPr>
                <a:solidFill>
                  <a:schemeClr val="bg1"/>
                </a:solidFill>
                <a:latin typeface="Roboto Condensed" panose="02000000000000000000" pitchFamily="2" charset="0"/>
                <a:ea typeface="Roboto Condensed" panose="02000000000000000000" pitchFamily="2" charset="0"/>
              </a:defRPr>
            </a:lvl3pPr>
            <a:lvl4pPr>
              <a:defRPr>
                <a:solidFill>
                  <a:schemeClr val="bg1"/>
                </a:solidFill>
                <a:latin typeface="Roboto Condensed" panose="02000000000000000000" pitchFamily="2" charset="0"/>
                <a:ea typeface="Roboto Condensed" panose="02000000000000000000" pitchFamily="2" charset="0"/>
              </a:defRPr>
            </a:lvl4pPr>
            <a:lvl5pPr>
              <a:defRPr>
                <a:solidFill>
                  <a:schemeClr val="bg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 company name&#10;&#10;Description automatically generated">
            <a:extLst>
              <a:ext uri="{FF2B5EF4-FFF2-40B4-BE49-F238E27FC236}">
                <a16:creationId xmlns:a16="http://schemas.microsoft.com/office/drawing/2014/main" id="{F3159F01-FB9B-F24E-8AD9-EE58E0AF3C6E}"/>
              </a:ext>
            </a:extLst>
          </p:cNvPr>
          <p:cNvPicPr>
            <a:picLocks noChangeAspect="1"/>
          </p:cNvPicPr>
          <p:nvPr userDrawn="1"/>
        </p:nvPicPr>
        <p:blipFill>
          <a:blip r:embed="rId3"/>
          <a:stretch>
            <a:fillRect/>
          </a:stretch>
        </p:blipFill>
        <p:spPr>
          <a:xfrm>
            <a:off x="841975" y="5356039"/>
            <a:ext cx="1369883" cy="1174849"/>
          </a:xfrm>
          <a:prstGeom prst="rect">
            <a:avLst/>
          </a:prstGeom>
        </p:spPr>
      </p:pic>
    </p:spTree>
    <p:extLst>
      <p:ext uri="{BB962C8B-B14F-4D97-AF65-F5344CB8AC3E}">
        <p14:creationId xmlns:p14="http://schemas.microsoft.com/office/powerpoint/2010/main" val="17052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ity park - white bg">
    <p:spTree>
      <p:nvGrpSpPr>
        <p:cNvPr id="1" name=""/>
        <p:cNvGrpSpPr/>
        <p:nvPr/>
      </p:nvGrpSpPr>
      <p:grpSpPr>
        <a:xfrm>
          <a:off x="0" y="0"/>
          <a:ext cx="0" cy="0"/>
          <a:chOff x="0" y="0"/>
          <a:chExt cx="0" cy="0"/>
        </a:xfrm>
      </p:grpSpPr>
      <p:pic>
        <p:nvPicPr>
          <p:cNvPr id="5" name="Picture 4" descr="A picture containing text, night sky&#10;&#10;Description automatically generated">
            <a:extLst>
              <a:ext uri="{FF2B5EF4-FFF2-40B4-BE49-F238E27FC236}">
                <a16:creationId xmlns:a16="http://schemas.microsoft.com/office/drawing/2014/main" id="{CF68B5B2-AB85-3608-9B43-57A9A2C74654}"/>
              </a:ext>
            </a:extLst>
          </p:cNvPr>
          <p:cNvPicPr>
            <a:picLocks noChangeAspect="1"/>
          </p:cNvPicPr>
          <p:nvPr userDrawn="1"/>
        </p:nvPicPr>
        <p:blipFill>
          <a:blip r:embed="rId2"/>
          <a:stretch>
            <a:fillRect/>
          </a:stretch>
        </p:blipFill>
        <p:spPr>
          <a:xfrm>
            <a:off x="-914400" y="-228600"/>
            <a:ext cx="14630400" cy="7315200"/>
          </a:xfrm>
          <a:prstGeom prst="rect">
            <a:avLst/>
          </a:prstGeom>
        </p:spPr>
      </p:pic>
      <p:sp>
        <p:nvSpPr>
          <p:cNvPr id="2" name="Title 1">
            <a:extLst>
              <a:ext uri="{FF2B5EF4-FFF2-40B4-BE49-F238E27FC236}">
                <a16:creationId xmlns:a16="http://schemas.microsoft.com/office/drawing/2014/main" id="{1332E7CD-2B7D-C547-ADBC-EC5E169CC47E}"/>
              </a:ext>
            </a:extLst>
          </p:cNvPr>
          <p:cNvSpPr>
            <a:spLocks noGrp="1"/>
          </p:cNvSpPr>
          <p:nvPr>
            <p:ph type="title"/>
          </p:nvPr>
        </p:nvSpPr>
        <p:spPr>
          <a:xfrm>
            <a:off x="838200" y="580768"/>
            <a:ext cx="10515600" cy="1109920"/>
          </a:xfrm>
        </p:spPr>
        <p:txBody>
          <a:bodyPr/>
          <a:lstStyle>
            <a:lvl1pPr>
              <a:defRPr>
                <a:solidFill>
                  <a:srgbClr val="0E4D61"/>
                </a:solidFill>
                <a:latin typeface="Roboto Condensed" panose="02000000000000000000" pitchFamily="2" charset="0"/>
                <a:ea typeface="Roboto Condensed" panose="02000000000000000000"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D62131-A714-4E40-98FE-CB81A4B50E04}"/>
              </a:ext>
            </a:extLst>
          </p:cNvPr>
          <p:cNvSpPr>
            <a:spLocks noGrp="1"/>
          </p:cNvSpPr>
          <p:nvPr>
            <p:ph idx="1"/>
          </p:nvPr>
        </p:nvSpPr>
        <p:spPr>
          <a:xfrm>
            <a:off x="838200" y="1825625"/>
            <a:ext cx="10515600" cy="3388926"/>
          </a:xfrm>
        </p:spPr>
        <p:txBody>
          <a:bodyPr/>
          <a:lstStyle>
            <a:lvl1pPr>
              <a:defRPr>
                <a:solidFill>
                  <a:srgbClr val="0E4D61"/>
                </a:solidFill>
                <a:latin typeface="Roboto Condensed" panose="02000000000000000000" pitchFamily="2" charset="0"/>
                <a:ea typeface="Roboto Condensed" panose="02000000000000000000" pitchFamily="2" charset="0"/>
              </a:defRPr>
            </a:lvl1pPr>
            <a:lvl2pPr>
              <a:defRPr>
                <a:solidFill>
                  <a:srgbClr val="0E4D61"/>
                </a:solidFill>
                <a:latin typeface="Roboto Condensed" panose="02000000000000000000" pitchFamily="2" charset="0"/>
                <a:ea typeface="Roboto Condensed" panose="02000000000000000000" pitchFamily="2" charset="0"/>
              </a:defRPr>
            </a:lvl2pPr>
            <a:lvl3pPr>
              <a:defRPr>
                <a:solidFill>
                  <a:srgbClr val="0E4D61"/>
                </a:solidFill>
                <a:latin typeface="Roboto Condensed" panose="02000000000000000000" pitchFamily="2" charset="0"/>
                <a:ea typeface="Roboto Condensed" panose="02000000000000000000" pitchFamily="2" charset="0"/>
              </a:defRPr>
            </a:lvl3pPr>
            <a:lvl4pPr>
              <a:defRPr>
                <a:solidFill>
                  <a:srgbClr val="0E4D61"/>
                </a:solidFill>
                <a:latin typeface="Roboto Condensed" panose="02000000000000000000" pitchFamily="2" charset="0"/>
                <a:ea typeface="Roboto Condensed" panose="02000000000000000000" pitchFamily="2" charset="0"/>
              </a:defRPr>
            </a:lvl4pPr>
            <a:lvl5pPr>
              <a:defRPr>
                <a:solidFill>
                  <a:srgbClr val="0E4D61"/>
                </a:solidFill>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ogo, company name&#10;&#10;Description automatically generated">
            <a:extLst>
              <a:ext uri="{FF2B5EF4-FFF2-40B4-BE49-F238E27FC236}">
                <a16:creationId xmlns:a16="http://schemas.microsoft.com/office/drawing/2014/main" id="{12A87BC4-EEA1-3F42-A8DC-202A0C237A4B}"/>
              </a:ext>
            </a:extLst>
          </p:cNvPr>
          <p:cNvPicPr>
            <a:picLocks noChangeAspect="1"/>
          </p:cNvPicPr>
          <p:nvPr userDrawn="1"/>
        </p:nvPicPr>
        <p:blipFill>
          <a:blip r:embed="rId3"/>
          <a:stretch>
            <a:fillRect/>
          </a:stretch>
        </p:blipFill>
        <p:spPr>
          <a:xfrm>
            <a:off x="841975" y="5356038"/>
            <a:ext cx="1369883" cy="1174849"/>
          </a:xfrm>
          <a:prstGeom prst="rect">
            <a:avLst/>
          </a:prstGeom>
        </p:spPr>
      </p:pic>
    </p:spTree>
    <p:extLst>
      <p:ext uri="{BB962C8B-B14F-4D97-AF65-F5344CB8AC3E}">
        <p14:creationId xmlns:p14="http://schemas.microsoft.com/office/powerpoint/2010/main" val="362494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E2C49F-9CEA-8B42-A8FB-29D4F70E4E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C0A8A8-12D0-314C-9AF2-72D02D1D0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01D89-2352-0A49-B4E0-28097895DA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D8BFB-66D2-CB47-917F-412E8AF9FCF6}" type="datetimeFigureOut">
              <a:rPr lang="en-US" smtClean="0"/>
              <a:t>8/22/22</a:t>
            </a:fld>
            <a:endParaRPr lang="en-US"/>
          </a:p>
        </p:txBody>
      </p:sp>
      <p:sp>
        <p:nvSpPr>
          <p:cNvPr id="5" name="Footer Placeholder 4">
            <a:extLst>
              <a:ext uri="{FF2B5EF4-FFF2-40B4-BE49-F238E27FC236}">
                <a16:creationId xmlns:a16="http://schemas.microsoft.com/office/drawing/2014/main" id="{DA3614CD-3F05-9545-BC2A-C3C1AA7D2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9C8042-3A05-BE4C-9DB4-3909B0AE6E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94AAE-AB8C-DE4D-B3D4-4DD217B3559E}" type="slidenum">
              <a:rPr lang="en-US" smtClean="0"/>
              <a:t>‹#›</a:t>
            </a:fld>
            <a:endParaRPr lang="en-US"/>
          </a:p>
        </p:txBody>
      </p:sp>
    </p:spTree>
    <p:extLst>
      <p:ext uri="{BB962C8B-B14F-4D97-AF65-F5344CB8AC3E}">
        <p14:creationId xmlns:p14="http://schemas.microsoft.com/office/powerpoint/2010/main" val="22177758"/>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49" r:id="rId11"/>
    <p:sldLayoutId id="2147483669" r:id="rId12"/>
    <p:sldLayoutId id="2147483670" r:id="rId13"/>
    <p:sldLayoutId id="2147483668" r:id="rId14"/>
    <p:sldLayoutId id="214748367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mailto:info@multisolving.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7BF10-915F-824E-8704-3B7911FB1A1D}"/>
              </a:ext>
            </a:extLst>
          </p:cNvPr>
          <p:cNvSpPr>
            <a:spLocks noGrp="1"/>
          </p:cNvSpPr>
          <p:nvPr>
            <p:ph type="title"/>
          </p:nvPr>
        </p:nvSpPr>
        <p:spPr>
          <a:xfrm>
            <a:off x="997226" y="998621"/>
            <a:ext cx="10515600" cy="2301051"/>
          </a:xfrm>
        </p:spPr>
        <p:txBody>
          <a:bodyPr>
            <a:normAutofit/>
          </a:bodyPr>
          <a:lstStyle/>
          <a:p>
            <a:r>
              <a:rPr lang="en-US" dirty="0"/>
              <a:t>Multisolving for Equitable Climate Solutions Using FLOWER</a:t>
            </a:r>
          </a:p>
        </p:txBody>
      </p:sp>
      <p:sp>
        <p:nvSpPr>
          <p:cNvPr id="5" name="Content Placeholder 4">
            <a:extLst>
              <a:ext uri="{FF2B5EF4-FFF2-40B4-BE49-F238E27FC236}">
                <a16:creationId xmlns:a16="http://schemas.microsoft.com/office/drawing/2014/main" id="{A5AF9AE5-2F8C-124D-B51D-D37B2F7EA07C}"/>
              </a:ext>
            </a:extLst>
          </p:cNvPr>
          <p:cNvSpPr>
            <a:spLocks noGrp="1"/>
          </p:cNvSpPr>
          <p:nvPr>
            <p:ph idx="1"/>
          </p:nvPr>
        </p:nvSpPr>
        <p:spPr>
          <a:xfrm>
            <a:off x="997226" y="3558328"/>
            <a:ext cx="10515600" cy="980592"/>
          </a:xfrm>
        </p:spPr>
        <p:txBody>
          <a:bodyPr>
            <a:normAutofit/>
          </a:bodyPr>
          <a:lstStyle/>
          <a:p>
            <a:pPr marL="0" indent="0">
              <a:buNone/>
            </a:pPr>
            <a:r>
              <a:rPr lang="en-US" dirty="0">
                <a:solidFill>
                  <a:srgbClr val="A2D9F6"/>
                </a:solidFill>
              </a:rPr>
              <a:t>An Interactive, Virtual Workshop</a:t>
            </a:r>
          </a:p>
        </p:txBody>
      </p:sp>
    </p:spTree>
    <p:extLst>
      <p:ext uri="{BB962C8B-B14F-4D97-AF65-F5344CB8AC3E}">
        <p14:creationId xmlns:p14="http://schemas.microsoft.com/office/powerpoint/2010/main" val="67041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7E0FE0-895C-3645-9298-95293A222154}"/>
              </a:ext>
            </a:extLst>
          </p:cNvPr>
          <p:cNvSpPr txBox="1"/>
          <p:nvPr/>
        </p:nvSpPr>
        <p:spPr>
          <a:xfrm>
            <a:off x="5414599" y="2631275"/>
            <a:ext cx="1424763" cy="1938992"/>
          </a:xfrm>
          <a:prstGeom prst="rect">
            <a:avLst/>
          </a:prstGeom>
          <a:solidFill>
            <a:schemeClr val="bg1">
              <a:lumMod val="85000"/>
            </a:schemeClr>
          </a:solidFill>
        </p:spPr>
        <p:txBody>
          <a:bodyPr wrap="square" rtlCol="0">
            <a:spAutoFit/>
          </a:bodyPr>
          <a:lstStyle/>
          <a:p>
            <a:pPr algn="ctr"/>
            <a:r>
              <a:rPr lang="en-US" sz="4000" b="1" dirty="0">
                <a:latin typeface="Century Gothic" panose="020B0502020202020204" pitchFamily="34" charset="0"/>
              </a:rPr>
              <a:t>Burn less coal</a:t>
            </a:r>
          </a:p>
        </p:txBody>
      </p:sp>
      <p:sp>
        <p:nvSpPr>
          <p:cNvPr id="6" name="TextBox 5">
            <a:extLst>
              <a:ext uri="{FF2B5EF4-FFF2-40B4-BE49-F238E27FC236}">
                <a16:creationId xmlns:a16="http://schemas.microsoft.com/office/drawing/2014/main" id="{3A359D71-4895-9A4F-9330-0796F3C83B1D}"/>
              </a:ext>
            </a:extLst>
          </p:cNvPr>
          <p:cNvSpPr txBox="1"/>
          <p:nvPr/>
        </p:nvSpPr>
        <p:spPr>
          <a:xfrm>
            <a:off x="8112255" y="2939053"/>
            <a:ext cx="3103648" cy="1323439"/>
          </a:xfrm>
          <a:prstGeom prst="rect">
            <a:avLst/>
          </a:prstGeom>
          <a:solidFill>
            <a:srgbClr val="0E4D61"/>
          </a:solidFill>
        </p:spPr>
        <p:txBody>
          <a:bodyPr wrap="square" rtlCol="0">
            <a:spAutoFit/>
          </a:bodyPr>
          <a:lstStyle/>
          <a:p>
            <a:pPr algn="ctr"/>
            <a:r>
              <a:rPr lang="en-US" sz="4000" b="1" dirty="0">
                <a:solidFill>
                  <a:schemeClr val="bg1"/>
                </a:solidFill>
                <a:latin typeface="Century Gothic" panose="020B0502020202020204" pitchFamily="34" charset="0"/>
              </a:rPr>
              <a:t>Protect climate</a:t>
            </a:r>
          </a:p>
        </p:txBody>
      </p:sp>
      <p:sp>
        <p:nvSpPr>
          <p:cNvPr id="7" name="TextBox 6">
            <a:extLst>
              <a:ext uri="{FF2B5EF4-FFF2-40B4-BE49-F238E27FC236}">
                <a16:creationId xmlns:a16="http://schemas.microsoft.com/office/drawing/2014/main" id="{90557FCB-BE77-3E40-9995-AEF644074D6B}"/>
              </a:ext>
            </a:extLst>
          </p:cNvPr>
          <p:cNvSpPr txBox="1"/>
          <p:nvPr/>
        </p:nvSpPr>
        <p:spPr>
          <a:xfrm>
            <a:off x="8299763" y="2168010"/>
            <a:ext cx="2728632" cy="707886"/>
          </a:xfrm>
          <a:prstGeom prst="rect">
            <a:avLst/>
          </a:prstGeom>
          <a:noFill/>
        </p:spPr>
        <p:txBody>
          <a:bodyPr wrap="none" rtlCol="0">
            <a:spAutoFit/>
          </a:bodyPr>
          <a:lstStyle/>
          <a:p>
            <a:r>
              <a:rPr lang="en-US" sz="4000" b="1" dirty="0">
                <a:latin typeface="Century Gothic" panose="020B0502020202020204" pitchFamily="34" charset="0"/>
              </a:rPr>
              <a:t>Long-term</a:t>
            </a:r>
          </a:p>
        </p:txBody>
      </p:sp>
      <p:cxnSp>
        <p:nvCxnSpPr>
          <p:cNvPr id="10" name="Straight Arrow Connector 9">
            <a:extLst>
              <a:ext uri="{FF2B5EF4-FFF2-40B4-BE49-F238E27FC236}">
                <a16:creationId xmlns:a16="http://schemas.microsoft.com/office/drawing/2014/main" id="{43CA7D33-C0FA-DD48-BAFF-DF373CD043C9}"/>
              </a:ext>
            </a:extLst>
          </p:cNvPr>
          <p:cNvCxnSpPr/>
          <p:nvPr/>
        </p:nvCxnSpPr>
        <p:spPr>
          <a:xfrm>
            <a:off x="6974959" y="3600771"/>
            <a:ext cx="1073501" cy="0"/>
          </a:xfrm>
          <a:prstGeom prst="straightConnector1">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CD4B0A-9026-424C-8445-AF0052ECED2C}"/>
              </a:ext>
            </a:extLst>
          </p:cNvPr>
          <p:cNvPicPr>
            <a:picLocks noChangeAspect="1"/>
          </p:cNvPicPr>
          <p:nvPr/>
        </p:nvPicPr>
        <p:blipFill>
          <a:blip r:embed="rId3"/>
          <a:stretch>
            <a:fillRect/>
          </a:stretch>
        </p:blipFill>
        <p:spPr>
          <a:xfrm>
            <a:off x="841248" y="5349240"/>
            <a:ext cx="1377304" cy="1180880"/>
          </a:xfrm>
          <a:prstGeom prst="rect">
            <a:avLst/>
          </a:prstGeom>
        </p:spPr>
      </p:pic>
      <p:sp>
        <p:nvSpPr>
          <p:cNvPr id="2" name="Title 1">
            <a:extLst>
              <a:ext uri="{FF2B5EF4-FFF2-40B4-BE49-F238E27FC236}">
                <a16:creationId xmlns:a16="http://schemas.microsoft.com/office/drawing/2014/main" id="{E321F2D2-E81D-AA40-916D-E09FCFD90F3B}"/>
              </a:ext>
            </a:extLst>
          </p:cNvPr>
          <p:cNvSpPr>
            <a:spLocks noGrp="1"/>
          </p:cNvSpPr>
          <p:nvPr>
            <p:ph type="title"/>
          </p:nvPr>
        </p:nvSpPr>
        <p:spPr/>
        <p:txBody>
          <a:bodyPr/>
          <a:lstStyle/>
          <a:p>
            <a:r>
              <a:rPr lang="en-US" dirty="0"/>
              <a:t>Multisolving – one action, multiple solutions</a:t>
            </a:r>
          </a:p>
        </p:txBody>
      </p:sp>
    </p:spTree>
    <p:extLst>
      <p:ext uri="{BB962C8B-B14F-4D97-AF65-F5344CB8AC3E}">
        <p14:creationId xmlns:p14="http://schemas.microsoft.com/office/powerpoint/2010/main" val="319158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7E0FE0-895C-3645-9298-95293A222154}"/>
              </a:ext>
            </a:extLst>
          </p:cNvPr>
          <p:cNvSpPr txBox="1"/>
          <p:nvPr/>
        </p:nvSpPr>
        <p:spPr>
          <a:xfrm>
            <a:off x="5414599" y="2631275"/>
            <a:ext cx="1424763" cy="1938992"/>
          </a:xfrm>
          <a:prstGeom prst="rect">
            <a:avLst/>
          </a:prstGeom>
          <a:solidFill>
            <a:schemeClr val="bg1">
              <a:lumMod val="85000"/>
            </a:schemeClr>
          </a:solidFill>
        </p:spPr>
        <p:txBody>
          <a:bodyPr wrap="square" rtlCol="0">
            <a:spAutoFit/>
          </a:bodyPr>
          <a:lstStyle/>
          <a:p>
            <a:pPr algn="ctr"/>
            <a:r>
              <a:rPr lang="en-US" sz="4000" b="1" dirty="0">
                <a:latin typeface="Century Gothic" panose="020B0502020202020204" pitchFamily="34" charset="0"/>
              </a:rPr>
              <a:t>Burn less coal</a:t>
            </a:r>
          </a:p>
        </p:txBody>
      </p:sp>
      <p:sp>
        <p:nvSpPr>
          <p:cNvPr id="6" name="TextBox 5">
            <a:extLst>
              <a:ext uri="{FF2B5EF4-FFF2-40B4-BE49-F238E27FC236}">
                <a16:creationId xmlns:a16="http://schemas.microsoft.com/office/drawing/2014/main" id="{3A359D71-4895-9A4F-9330-0796F3C83B1D}"/>
              </a:ext>
            </a:extLst>
          </p:cNvPr>
          <p:cNvSpPr txBox="1"/>
          <p:nvPr/>
        </p:nvSpPr>
        <p:spPr>
          <a:xfrm>
            <a:off x="8112255" y="2939053"/>
            <a:ext cx="3103648" cy="1323439"/>
          </a:xfrm>
          <a:prstGeom prst="rect">
            <a:avLst/>
          </a:prstGeom>
          <a:solidFill>
            <a:srgbClr val="0E4D61"/>
          </a:solidFill>
        </p:spPr>
        <p:txBody>
          <a:bodyPr wrap="square" rtlCol="0">
            <a:spAutoFit/>
          </a:bodyPr>
          <a:lstStyle/>
          <a:p>
            <a:pPr algn="ctr"/>
            <a:r>
              <a:rPr lang="en-US" sz="4000" b="1" dirty="0">
                <a:solidFill>
                  <a:schemeClr val="bg1"/>
                </a:solidFill>
                <a:latin typeface="Century Gothic" panose="020B0502020202020204" pitchFamily="34" charset="0"/>
              </a:rPr>
              <a:t>Protect climate</a:t>
            </a:r>
          </a:p>
        </p:txBody>
      </p:sp>
      <p:sp>
        <p:nvSpPr>
          <p:cNvPr id="7" name="TextBox 6">
            <a:extLst>
              <a:ext uri="{FF2B5EF4-FFF2-40B4-BE49-F238E27FC236}">
                <a16:creationId xmlns:a16="http://schemas.microsoft.com/office/drawing/2014/main" id="{90557FCB-BE77-3E40-9995-AEF644074D6B}"/>
              </a:ext>
            </a:extLst>
          </p:cNvPr>
          <p:cNvSpPr txBox="1"/>
          <p:nvPr/>
        </p:nvSpPr>
        <p:spPr>
          <a:xfrm>
            <a:off x="8299763" y="2168010"/>
            <a:ext cx="2728632" cy="707886"/>
          </a:xfrm>
          <a:prstGeom prst="rect">
            <a:avLst/>
          </a:prstGeom>
          <a:noFill/>
        </p:spPr>
        <p:txBody>
          <a:bodyPr wrap="none" rtlCol="0">
            <a:spAutoFit/>
          </a:bodyPr>
          <a:lstStyle/>
          <a:p>
            <a:r>
              <a:rPr lang="en-US" sz="4000" b="1" dirty="0">
                <a:latin typeface="Century Gothic" panose="020B0502020202020204" pitchFamily="34" charset="0"/>
              </a:rPr>
              <a:t>Long-term</a:t>
            </a:r>
          </a:p>
        </p:txBody>
      </p:sp>
      <p:cxnSp>
        <p:nvCxnSpPr>
          <p:cNvPr id="10" name="Straight Arrow Connector 9">
            <a:extLst>
              <a:ext uri="{FF2B5EF4-FFF2-40B4-BE49-F238E27FC236}">
                <a16:creationId xmlns:a16="http://schemas.microsoft.com/office/drawing/2014/main" id="{43CA7D33-C0FA-DD48-BAFF-DF373CD043C9}"/>
              </a:ext>
            </a:extLst>
          </p:cNvPr>
          <p:cNvCxnSpPr/>
          <p:nvPr/>
        </p:nvCxnSpPr>
        <p:spPr>
          <a:xfrm>
            <a:off x="6974959" y="3600771"/>
            <a:ext cx="1073501" cy="0"/>
          </a:xfrm>
          <a:prstGeom prst="straightConnector1">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CD4B0A-9026-424C-8445-AF0052ECED2C}"/>
              </a:ext>
            </a:extLst>
          </p:cNvPr>
          <p:cNvPicPr>
            <a:picLocks noChangeAspect="1"/>
          </p:cNvPicPr>
          <p:nvPr/>
        </p:nvPicPr>
        <p:blipFill>
          <a:blip r:embed="rId3"/>
          <a:stretch>
            <a:fillRect/>
          </a:stretch>
        </p:blipFill>
        <p:spPr>
          <a:xfrm>
            <a:off x="841248" y="5349240"/>
            <a:ext cx="1377304" cy="1180880"/>
          </a:xfrm>
          <a:prstGeom prst="rect">
            <a:avLst/>
          </a:prstGeom>
        </p:spPr>
      </p:pic>
      <p:sp>
        <p:nvSpPr>
          <p:cNvPr id="2" name="Title 1">
            <a:extLst>
              <a:ext uri="{FF2B5EF4-FFF2-40B4-BE49-F238E27FC236}">
                <a16:creationId xmlns:a16="http://schemas.microsoft.com/office/drawing/2014/main" id="{E321F2D2-E81D-AA40-916D-E09FCFD90F3B}"/>
              </a:ext>
            </a:extLst>
          </p:cNvPr>
          <p:cNvSpPr>
            <a:spLocks noGrp="1"/>
          </p:cNvSpPr>
          <p:nvPr>
            <p:ph type="title"/>
          </p:nvPr>
        </p:nvSpPr>
        <p:spPr/>
        <p:txBody>
          <a:bodyPr/>
          <a:lstStyle/>
          <a:p>
            <a:r>
              <a:rPr lang="en-US" dirty="0"/>
              <a:t>Multisolving – one action, multiple solutions</a:t>
            </a:r>
          </a:p>
        </p:txBody>
      </p:sp>
      <p:sp>
        <p:nvSpPr>
          <p:cNvPr id="8" name="TextBox 7">
            <a:extLst>
              <a:ext uri="{FF2B5EF4-FFF2-40B4-BE49-F238E27FC236}">
                <a16:creationId xmlns:a16="http://schemas.microsoft.com/office/drawing/2014/main" id="{8B21E41C-9E28-8F43-B366-10C5A715EEED}"/>
              </a:ext>
            </a:extLst>
          </p:cNvPr>
          <p:cNvSpPr txBox="1"/>
          <p:nvPr/>
        </p:nvSpPr>
        <p:spPr>
          <a:xfrm>
            <a:off x="1236107" y="2939053"/>
            <a:ext cx="2759475" cy="1323439"/>
          </a:xfrm>
          <a:prstGeom prst="rect">
            <a:avLst/>
          </a:prstGeom>
          <a:solidFill>
            <a:srgbClr val="77BCDE"/>
          </a:solidFill>
        </p:spPr>
        <p:txBody>
          <a:bodyPr wrap="square" rtlCol="0">
            <a:spAutoFit/>
          </a:bodyPr>
          <a:lstStyle/>
          <a:p>
            <a:pPr algn="ctr"/>
            <a:r>
              <a:rPr lang="en-US" sz="4000" b="1" dirty="0">
                <a:solidFill>
                  <a:schemeClr val="bg1"/>
                </a:solidFill>
                <a:latin typeface="Century Gothic" panose="020B0502020202020204" pitchFamily="34" charset="0"/>
              </a:rPr>
              <a:t>Improve health</a:t>
            </a:r>
          </a:p>
        </p:txBody>
      </p:sp>
      <p:cxnSp>
        <p:nvCxnSpPr>
          <p:cNvPr id="11" name="Straight Arrow Connector 10">
            <a:extLst>
              <a:ext uri="{FF2B5EF4-FFF2-40B4-BE49-F238E27FC236}">
                <a16:creationId xmlns:a16="http://schemas.microsoft.com/office/drawing/2014/main" id="{7D1C7298-9BE2-9D4D-8121-8D903E956B89}"/>
              </a:ext>
            </a:extLst>
          </p:cNvPr>
          <p:cNvCxnSpPr>
            <a:cxnSpLocks/>
          </p:cNvCxnSpPr>
          <p:nvPr/>
        </p:nvCxnSpPr>
        <p:spPr>
          <a:xfrm flipH="1">
            <a:off x="4070399" y="3600771"/>
            <a:ext cx="1073501" cy="0"/>
          </a:xfrm>
          <a:prstGeom prst="straightConnector1">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0765E6-A28B-0949-8B3C-D16F59FECDFC}"/>
              </a:ext>
            </a:extLst>
          </p:cNvPr>
          <p:cNvSpPr txBox="1"/>
          <p:nvPr/>
        </p:nvSpPr>
        <p:spPr>
          <a:xfrm>
            <a:off x="1241910" y="2168010"/>
            <a:ext cx="2747868" cy="707886"/>
          </a:xfrm>
          <a:prstGeom prst="rect">
            <a:avLst/>
          </a:prstGeom>
          <a:noFill/>
        </p:spPr>
        <p:txBody>
          <a:bodyPr wrap="none" rtlCol="0">
            <a:spAutoFit/>
          </a:bodyPr>
          <a:lstStyle/>
          <a:p>
            <a:r>
              <a:rPr lang="en-US" sz="4000" b="1" dirty="0">
                <a:latin typeface="Century Gothic" panose="020B0502020202020204" pitchFamily="34" charset="0"/>
              </a:rPr>
              <a:t>Short-term</a:t>
            </a:r>
          </a:p>
        </p:txBody>
      </p:sp>
    </p:spTree>
    <p:extLst>
      <p:ext uri="{BB962C8B-B14F-4D97-AF65-F5344CB8AC3E}">
        <p14:creationId xmlns:p14="http://schemas.microsoft.com/office/powerpoint/2010/main" val="56349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39BD0047-7AFF-5499-2E8E-31FCD47736EC}"/>
              </a:ext>
            </a:extLst>
          </p:cNvPr>
          <p:cNvCxnSpPr>
            <a:cxnSpLocks/>
          </p:cNvCxnSpPr>
          <p:nvPr/>
        </p:nvCxnSpPr>
        <p:spPr>
          <a:xfrm flipH="1">
            <a:off x="4070399" y="3600771"/>
            <a:ext cx="1073501" cy="0"/>
          </a:xfrm>
          <a:prstGeom prst="straightConnector1">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7E0FE0-895C-3645-9298-95293A222154}"/>
              </a:ext>
            </a:extLst>
          </p:cNvPr>
          <p:cNvSpPr txBox="1"/>
          <p:nvPr/>
        </p:nvSpPr>
        <p:spPr>
          <a:xfrm>
            <a:off x="5414599" y="2631275"/>
            <a:ext cx="1424763" cy="1938992"/>
          </a:xfrm>
          <a:prstGeom prst="rect">
            <a:avLst/>
          </a:prstGeom>
          <a:solidFill>
            <a:schemeClr val="bg1">
              <a:lumMod val="85000"/>
            </a:schemeClr>
          </a:solidFill>
        </p:spPr>
        <p:txBody>
          <a:bodyPr wrap="square" rtlCol="0">
            <a:spAutoFit/>
          </a:bodyPr>
          <a:lstStyle/>
          <a:p>
            <a:pPr algn="ctr"/>
            <a:r>
              <a:rPr lang="en-US" sz="4000" b="1" dirty="0">
                <a:latin typeface="Century Gothic" panose="020B0502020202020204" pitchFamily="34" charset="0"/>
              </a:rPr>
              <a:t>Burn less coal</a:t>
            </a:r>
          </a:p>
        </p:txBody>
      </p:sp>
      <p:sp>
        <p:nvSpPr>
          <p:cNvPr id="6" name="TextBox 5">
            <a:extLst>
              <a:ext uri="{FF2B5EF4-FFF2-40B4-BE49-F238E27FC236}">
                <a16:creationId xmlns:a16="http://schemas.microsoft.com/office/drawing/2014/main" id="{3A359D71-4895-9A4F-9330-0796F3C83B1D}"/>
              </a:ext>
            </a:extLst>
          </p:cNvPr>
          <p:cNvSpPr txBox="1"/>
          <p:nvPr/>
        </p:nvSpPr>
        <p:spPr>
          <a:xfrm>
            <a:off x="8112255" y="2939053"/>
            <a:ext cx="3103648" cy="1323439"/>
          </a:xfrm>
          <a:prstGeom prst="rect">
            <a:avLst/>
          </a:prstGeom>
          <a:solidFill>
            <a:srgbClr val="0E4D61"/>
          </a:solidFill>
        </p:spPr>
        <p:txBody>
          <a:bodyPr wrap="square" rtlCol="0">
            <a:spAutoFit/>
          </a:bodyPr>
          <a:lstStyle/>
          <a:p>
            <a:pPr algn="ctr"/>
            <a:r>
              <a:rPr lang="en-US" sz="4000" b="1" dirty="0">
                <a:solidFill>
                  <a:schemeClr val="bg1"/>
                </a:solidFill>
                <a:latin typeface="Century Gothic" panose="020B0502020202020204" pitchFamily="34" charset="0"/>
              </a:rPr>
              <a:t>Protect climate</a:t>
            </a:r>
          </a:p>
        </p:txBody>
      </p:sp>
      <p:sp>
        <p:nvSpPr>
          <p:cNvPr id="7" name="TextBox 6">
            <a:extLst>
              <a:ext uri="{FF2B5EF4-FFF2-40B4-BE49-F238E27FC236}">
                <a16:creationId xmlns:a16="http://schemas.microsoft.com/office/drawing/2014/main" id="{90557FCB-BE77-3E40-9995-AEF644074D6B}"/>
              </a:ext>
            </a:extLst>
          </p:cNvPr>
          <p:cNvSpPr txBox="1"/>
          <p:nvPr/>
        </p:nvSpPr>
        <p:spPr>
          <a:xfrm>
            <a:off x="8299763" y="2168010"/>
            <a:ext cx="2728632" cy="707886"/>
          </a:xfrm>
          <a:prstGeom prst="rect">
            <a:avLst/>
          </a:prstGeom>
          <a:noFill/>
        </p:spPr>
        <p:txBody>
          <a:bodyPr wrap="none" rtlCol="0">
            <a:spAutoFit/>
          </a:bodyPr>
          <a:lstStyle/>
          <a:p>
            <a:r>
              <a:rPr lang="en-US" sz="4000" b="1" dirty="0">
                <a:latin typeface="Century Gothic" panose="020B0502020202020204" pitchFamily="34" charset="0"/>
              </a:rPr>
              <a:t>Long-term</a:t>
            </a:r>
          </a:p>
        </p:txBody>
      </p:sp>
      <p:cxnSp>
        <p:nvCxnSpPr>
          <p:cNvPr id="10" name="Straight Arrow Connector 9">
            <a:extLst>
              <a:ext uri="{FF2B5EF4-FFF2-40B4-BE49-F238E27FC236}">
                <a16:creationId xmlns:a16="http://schemas.microsoft.com/office/drawing/2014/main" id="{43CA7D33-C0FA-DD48-BAFF-DF373CD043C9}"/>
              </a:ext>
            </a:extLst>
          </p:cNvPr>
          <p:cNvCxnSpPr/>
          <p:nvPr/>
        </p:nvCxnSpPr>
        <p:spPr>
          <a:xfrm>
            <a:off x="6974959" y="3600771"/>
            <a:ext cx="1073501" cy="0"/>
          </a:xfrm>
          <a:prstGeom prst="straightConnector1">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CD4B0A-9026-424C-8445-AF0052ECED2C}"/>
              </a:ext>
            </a:extLst>
          </p:cNvPr>
          <p:cNvPicPr>
            <a:picLocks noChangeAspect="1"/>
          </p:cNvPicPr>
          <p:nvPr/>
        </p:nvPicPr>
        <p:blipFill>
          <a:blip r:embed="rId3"/>
          <a:stretch>
            <a:fillRect/>
          </a:stretch>
        </p:blipFill>
        <p:spPr>
          <a:xfrm>
            <a:off x="841248" y="5349240"/>
            <a:ext cx="1377304" cy="1180880"/>
          </a:xfrm>
          <a:prstGeom prst="rect">
            <a:avLst/>
          </a:prstGeom>
        </p:spPr>
      </p:pic>
      <p:sp>
        <p:nvSpPr>
          <p:cNvPr id="2" name="Title 1">
            <a:extLst>
              <a:ext uri="{FF2B5EF4-FFF2-40B4-BE49-F238E27FC236}">
                <a16:creationId xmlns:a16="http://schemas.microsoft.com/office/drawing/2014/main" id="{E321F2D2-E81D-AA40-916D-E09FCFD90F3B}"/>
              </a:ext>
            </a:extLst>
          </p:cNvPr>
          <p:cNvSpPr>
            <a:spLocks noGrp="1"/>
          </p:cNvSpPr>
          <p:nvPr>
            <p:ph type="title"/>
          </p:nvPr>
        </p:nvSpPr>
        <p:spPr/>
        <p:txBody>
          <a:bodyPr/>
          <a:lstStyle/>
          <a:p>
            <a:r>
              <a:rPr lang="en-US" dirty="0"/>
              <a:t>Multisolving – one action, multiple solutions</a:t>
            </a:r>
          </a:p>
        </p:txBody>
      </p:sp>
      <p:sp>
        <p:nvSpPr>
          <p:cNvPr id="8" name="TextBox 7">
            <a:extLst>
              <a:ext uri="{FF2B5EF4-FFF2-40B4-BE49-F238E27FC236}">
                <a16:creationId xmlns:a16="http://schemas.microsoft.com/office/drawing/2014/main" id="{8B21E41C-9E28-8F43-B366-10C5A715EEED}"/>
              </a:ext>
            </a:extLst>
          </p:cNvPr>
          <p:cNvSpPr txBox="1"/>
          <p:nvPr/>
        </p:nvSpPr>
        <p:spPr>
          <a:xfrm>
            <a:off x="1236107" y="2939053"/>
            <a:ext cx="2759475" cy="1323439"/>
          </a:xfrm>
          <a:prstGeom prst="rect">
            <a:avLst/>
          </a:prstGeom>
          <a:solidFill>
            <a:srgbClr val="77BCDE"/>
          </a:solidFill>
        </p:spPr>
        <p:txBody>
          <a:bodyPr wrap="square" rtlCol="0">
            <a:spAutoFit/>
          </a:bodyPr>
          <a:lstStyle/>
          <a:p>
            <a:pPr algn="ctr"/>
            <a:r>
              <a:rPr lang="en-US" sz="4000" b="1" dirty="0">
                <a:solidFill>
                  <a:schemeClr val="bg1"/>
                </a:solidFill>
                <a:latin typeface="Century Gothic" panose="020B0502020202020204" pitchFamily="34" charset="0"/>
              </a:rPr>
              <a:t>Improve health</a:t>
            </a:r>
          </a:p>
        </p:txBody>
      </p:sp>
      <p:sp>
        <p:nvSpPr>
          <p:cNvPr id="12" name="TextBox 11">
            <a:extLst>
              <a:ext uri="{FF2B5EF4-FFF2-40B4-BE49-F238E27FC236}">
                <a16:creationId xmlns:a16="http://schemas.microsoft.com/office/drawing/2014/main" id="{D60765E6-A28B-0949-8B3C-D16F59FECDFC}"/>
              </a:ext>
            </a:extLst>
          </p:cNvPr>
          <p:cNvSpPr txBox="1"/>
          <p:nvPr/>
        </p:nvSpPr>
        <p:spPr>
          <a:xfrm>
            <a:off x="1241910" y="2168010"/>
            <a:ext cx="2747868" cy="707886"/>
          </a:xfrm>
          <a:prstGeom prst="rect">
            <a:avLst/>
          </a:prstGeom>
          <a:noFill/>
        </p:spPr>
        <p:txBody>
          <a:bodyPr wrap="none" rtlCol="0">
            <a:spAutoFit/>
          </a:bodyPr>
          <a:lstStyle/>
          <a:p>
            <a:r>
              <a:rPr lang="en-US" sz="4000" b="1" dirty="0">
                <a:latin typeface="Century Gothic" panose="020B0502020202020204" pitchFamily="34" charset="0"/>
              </a:rPr>
              <a:t>Short-term</a:t>
            </a:r>
          </a:p>
        </p:txBody>
      </p:sp>
      <p:sp>
        <p:nvSpPr>
          <p:cNvPr id="5" name="Rectangle 4">
            <a:extLst>
              <a:ext uri="{FF2B5EF4-FFF2-40B4-BE49-F238E27FC236}">
                <a16:creationId xmlns:a16="http://schemas.microsoft.com/office/drawing/2014/main" id="{EA12776E-D11A-0B21-5AF1-EF0FE14D141A}"/>
              </a:ext>
            </a:extLst>
          </p:cNvPr>
          <p:cNvSpPr/>
          <p:nvPr/>
        </p:nvSpPr>
        <p:spPr>
          <a:xfrm>
            <a:off x="1070811" y="2777437"/>
            <a:ext cx="3070895" cy="169831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89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3FF1CB38-011B-FD28-F05D-1371AD411DBA}"/>
              </a:ext>
            </a:extLst>
          </p:cNvPr>
          <p:cNvCxnSpPr>
            <a:cxnSpLocks/>
          </p:cNvCxnSpPr>
          <p:nvPr/>
        </p:nvCxnSpPr>
        <p:spPr>
          <a:xfrm flipH="1">
            <a:off x="4070399" y="3600771"/>
            <a:ext cx="1073501" cy="0"/>
          </a:xfrm>
          <a:prstGeom prst="straightConnector1">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7E0FE0-895C-3645-9298-95293A222154}"/>
              </a:ext>
            </a:extLst>
          </p:cNvPr>
          <p:cNvSpPr txBox="1"/>
          <p:nvPr/>
        </p:nvSpPr>
        <p:spPr>
          <a:xfrm>
            <a:off x="5414599" y="2631275"/>
            <a:ext cx="1424763" cy="1938992"/>
          </a:xfrm>
          <a:prstGeom prst="rect">
            <a:avLst/>
          </a:prstGeom>
          <a:solidFill>
            <a:schemeClr val="bg1">
              <a:lumMod val="85000"/>
            </a:schemeClr>
          </a:solidFill>
        </p:spPr>
        <p:txBody>
          <a:bodyPr wrap="square" rtlCol="0">
            <a:spAutoFit/>
          </a:bodyPr>
          <a:lstStyle/>
          <a:p>
            <a:pPr algn="ctr"/>
            <a:r>
              <a:rPr lang="en-US" sz="4000" b="1" dirty="0">
                <a:latin typeface="Century Gothic" panose="020B0502020202020204" pitchFamily="34" charset="0"/>
              </a:rPr>
              <a:t>Burn less coal</a:t>
            </a:r>
          </a:p>
        </p:txBody>
      </p:sp>
      <p:sp>
        <p:nvSpPr>
          <p:cNvPr id="6" name="TextBox 5">
            <a:extLst>
              <a:ext uri="{FF2B5EF4-FFF2-40B4-BE49-F238E27FC236}">
                <a16:creationId xmlns:a16="http://schemas.microsoft.com/office/drawing/2014/main" id="{3A359D71-4895-9A4F-9330-0796F3C83B1D}"/>
              </a:ext>
            </a:extLst>
          </p:cNvPr>
          <p:cNvSpPr txBox="1"/>
          <p:nvPr/>
        </p:nvSpPr>
        <p:spPr>
          <a:xfrm>
            <a:off x="8112255" y="2939053"/>
            <a:ext cx="3103648" cy="1323439"/>
          </a:xfrm>
          <a:prstGeom prst="rect">
            <a:avLst/>
          </a:prstGeom>
          <a:solidFill>
            <a:srgbClr val="0E4D61"/>
          </a:solidFill>
        </p:spPr>
        <p:txBody>
          <a:bodyPr wrap="square" rtlCol="0">
            <a:spAutoFit/>
          </a:bodyPr>
          <a:lstStyle/>
          <a:p>
            <a:pPr algn="ctr"/>
            <a:r>
              <a:rPr lang="en-US" sz="4000" b="1" dirty="0">
                <a:solidFill>
                  <a:schemeClr val="bg1"/>
                </a:solidFill>
                <a:latin typeface="Century Gothic" panose="020B0502020202020204" pitchFamily="34" charset="0"/>
              </a:rPr>
              <a:t>Protect climate</a:t>
            </a:r>
          </a:p>
        </p:txBody>
      </p:sp>
      <p:sp>
        <p:nvSpPr>
          <p:cNvPr id="7" name="TextBox 6">
            <a:extLst>
              <a:ext uri="{FF2B5EF4-FFF2-40B4-BE49-F238E27FC236}">
                <a16:creationId xmlns:a16="http://schemas.microsoft.com/office/drawing/2014/main" id="{90557FCB-BE77-3E40-9995-AEF644074D6B}"/>
              </a:ext>
            </a:extLst>
          </p:cNvPr>
          <p:cNvSpPr txBox="1"/>
          <p:nvPr/>
        </p:nvSpPr>
        <p:spPr>
          <a:xfrm>
            <a:off x="8299763" y="2168010"/>
            <a:ext cx="2728632" cy="707886"/>
          </a:xfrm>
          <a:prstGeom prst="rect">
            <a:avLst/>
          </a:prstGeom>
          <a:noFill/>
        </p:spPr>
        <p:txBody>
          <a:bodyPr wrap="none" rtlCol="0">
            <a:spAutoFit/>
          </a:bodyPr>
          <a:lstStyle/>
          <a:p>
            <a:r>
              <a:rPr lang="en-US" sz="4000" b="1" dirty="0">
                <a:latin typeface="Century Gothic" panose="020B0502020202020204" pitchFamily="34" charset="0"/>
              </a:rPr>
              <a:t>Long-term</a:t>
            </a:r>
          </a:p>
        </p:txBody>
      </p:sp>
      <p:cxnSp>
        <p:nvCxnSpPr>
          <p:cNvPr id="10" name="Straight Arrow Connector 9">
            <a:extLst>
              <a:ext uri="{FF2B5EF4-FFF2-40B4-BE49-F238E27FC236}">
                <a16:creationId xmlns:a16="http://schemas.microsoft.com/office/drawing/2014/main" id="{43CA7D33-C0FA-DD48-BAFF-DF373CD043C9}"/>
              </a:ext>
            </a:extLst>
          </p:cNvPr>
          <p:cNvCxnSpPr/>
          <p:nvPr/>
        </p:nvCxnSpPr>
        <p:spPr>
          <a:xfrm>
            <a:off x="6974959" y="3600771"/>
            <a:ext cx="1073501" cy="0"/>
          </a:xfrm>
          <a:prstGeom prst="straightConnector1">
            <a:avLst/>
          </a:prstGeom>
          <a:ln w="635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CD4B0A-9026-424C-8445-AF0052ECED2C}"/>
              </a:ext>
            </a:extLst>
          </p:cNvPr>
          <p:cNvPicPr>
            <a:picLocks noChangeAspect="1"/>
          </p:cNvPicPr>
          <p:nvPr/>
        </p:nvPicPr>
        <p:blipFill>
          <a:blip r:embed="rId3"/>
          <a:stretch>
            <a:fillRect/>
          </a:stretch>
        </p:blipFill>
        <p:spPr>
          <a:xfrm>
            <a:off x="841248" y="5349240"/>
            <a:ext cx="1377304" cy="1180880"/>
          </a:xfrm>
          <a:prstGeom prst="rect">
            <a:avLst/>
          </a:prstGeom>
        </p:spPr>
      </p:pic>
      <p:sp>
        <p:nvSpPr>
          <p:cNvPr id="2" name="Title 1">
            <a:extLst>
              <a:ext uri="{FF2B5EF4-FFF2-40B4-BE49-F238E27FC236}">
                <a16:creationId xmlns:a16="http://schemas.microsoft.com/office/drawing/2014/main" id="{E321F2D2-E81D-AA40-916D-E09FCFD90F3B}"/>
              </a:ext>
            </a:extLst>
          </p:cNvPr>
          <p:cNvSpPr>
            <a:spLocks noGrp="1"/>
          </p:cNvSpPr>
          <p:nvPr>
            <p:ph type="title"/>
          </p:nvPr>
        </p:nvSpPr>
        <p:spPr/>
        <p:txBody>
          <a:bodyPr/>
          <a:lstStyle/>
          <a:p>
            <a:r>
              <a:rPr lang="en-US" dirty="0"/>
              <a:t>Multisolving – one action, multiple solutions</a:t>
            </a:r>
          </a:p>
        </p:txBody>
      </p:sp>
      <p:sp>
        <p:nvSpPr>
          <p:cNvPr id="8" name="TextBox 7">
            <a:extLst>
              <a:ext uri="{FF2B5EF4-FFF2-40B4-BE49-F238E27FC236}">
                <a16:creationId xmlns:a16="http://schemas.microsoft.com/office/drawing/2014/main" id="{8B21E41C-9E28-8F43-B366-10C5A715EEED}"/>
              </a:ext>
            </a:extLst>
          </p:cNvPr>
          <p:cNvSpPr txBox="1"/>
          <p:nvPr/>
        </p:nvSpPr>
        <p:spPr>
          <a:xfrm>
            <a:off x="1236107" y="2939053"/>
            <a:ext cx="2759475" cy="1323439"/>
          </a:xfrm>
          <a:prstGeom prst="rect">
            <a:avLst/>
          </a:prstGeom>
          <a:solidFill>
            <a:srgbClr val="77BCDE"/>
          </a:solidFill>
        </p:spPr>
        <p:txBody>
          <a:bodyPr wrap="square" rtlCol="0">
            <a:spAutoFit/>
          </a:bodyPr>
          <a:lstStyle/>
          <a:p>
            <a:pPr algn="ctr"/>
            <a:r>
              <a:rPr lang="en-US" sz="4000" b="1" dirty="0">
                <a:solidFill>
                  <a:schemeClr val="bg1"/>
                </a:solidFill>
                <a:latin typeface="Century Gothic" panose="020B0502020202020204" pitchFamily="34" charset="0"/>
              </a:rPr>
              <a:t>Improve health</a:t>
            </a:r>
          </a:p>
        </p:txBody>
      </p:sp>
      <p:sp>
        <p:nvSpPr>
          <p:cNvPr id="12" name="TextBox 11">
            <a:extLst>
              <a:ext uri="{FF2B5EF4-FFF2-40B4-BE49-F238E27FC236}">
                <a16:creationId xmlns:a16="http://schemas.microsoft.com/office/drawing/2014/main" id="{D60765E6-A28B-0949-8B3C-D16F59FECDFC}"/>
              </a:ext>
            </a:extLst>
          </p:cNvPr>
          <p:cNvSpPr txBox="1"/>
          <p:nvPr/>
        </p:nvSpPr>
        <p:spPr>
          <a:xfrm>
            <a:off x="1241910" y="2168010"/>
            <a:ext cx="2747868" cy="707886"/>
          </a:xfrm>
          <a:prstGeom prst="rect">
            <a:avLst/>
          </a:prstGeom>
          <a:noFill/>
        </p:spPr>
        <p:txBody>
          <a:bodyPr wrap="none" rtlCol="0">
            <a:spAutoFit/>
          </a:bodyPr>
          <a:lstStyle/>
          <a:p>
            <a:r>
              <a:rPr lang="en-US" sz="4000" b="1" dirty="0">
                <a:latin typeface="Century Gothic" panose="020B0502020202020204" pitchFamily="34" charset="0"/>
              </a:rPr>
              <a:t>Short-term</a:t>
            </a:r>
          </a:p>
        </p:txBody>
      </p:sp>
      <p:sp>
        <p:nvSpPr>
          <p:cNvPr id="5" name="Rectangle 4">
            <a:extLst>
              <a:ext uri="{FF2B5EF4-FFF2-40B4-BE49-F238E27FC236}">
                <a16:creationId xmlns:a16="http://schemas.microsoft.com/office/drawing/2014/main" id="{EA12776E-D11A-0B21-5AF1-EF0FE14D141A}"/>
              </a:ext>
            </a:extLst>
          </p:cNvPr>
          <p:cNvSpPr/>
          <p:nvPr/>
        </p:nvSpPr>
        <p:spPr>
          <a:xfrm>
            <a:off x="1070811" y="2777437"/>
            <a:ext cx="3070895" cy="169831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BE82ED1-6DCC-0B7A-94CE-102810E75404}"/>
              </a:ext>
            </a:extLst>
          </p:cNvPr>
          <p:cNvSpPr txBox="1"/>
          <p:nvPr/>
        </p:nvSpPr>
        <p:spPr>
          <a:xfrm>
            <a:off x="2968751" y="4777666"/>
            <a:ext cx="6254497" cy="1569660"/>
          </a:xfrm>
          <a:prstGeom prst="rect">
            <a:avLst/>
          </a:prstGeom>
          <a:solidFill>
            <a:srgbClr val="C00000"/>
          </a:solidFill>
          <a:ln>
            <a:noFill/>
          </a:ln>
        </p:spPr>
        <p:txBody>
          <a:bodyPr wrap="square" rtlCol="0">
            <a:spAutoFit/>
          </a:bodyPr>
          <a:lstStyle/>
          <a:p>
            <a:r>
              <a:rPr lang="en-US" sz="4800" b="1" dirty="0">
                <a:solidFill>
                  <a:schemeClr val="bg1"/>
                </a:solidFill>
                <a:latin typeface="Century Gothic" panose="020B0502020202020204" pitchFamily="34" charset="0"/>
              </a:rPr>
              <a:t>ASK: Whose health is being improved?</a:t>
            </a:r>
          </a:p>
        </p:txBody>
      </p:sp>
    </p:spTree>
    <p:extLst>
      <p:ext uri="{BB962C8B-B14F-4D97-AF65-F5344CB8AC3E}">
        <p14:creationId xmlns:p14="http://schemas.microsoft.com/office/powerpoint/2010/main" val="327868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3409-5354-BE68-1DEB-87794A1AC683}"/>
              </a:ext>
            </a:extLst>
          </p:cNvPr>
          <p:cNvSpPr>
            <a:spLocks noGrp="1"/>
          </p:cNvSpPr>
          <p:nvPr>
            <p:ph type="title"/>
          </p:nvPr>
        </p:nvSpPr>
        <p:spPr/>
        <p:txBody>
          <a:bodyPr/>
          <a:lstStyle/>
          <a:p>
            <a:r>
              <a:rPr lang="en-US" dirty="0"/>
              <a:t>The role of </a:t>
            </a:r>
            <a:r>
              <a:rPr lang="en-US" dirty="0">
                <a:solidFill>
                  <a:srgbClr val="A2D9F6"/>
                </a:solidFill>
              </a:rPr>
              <a:t>equity</a:t>
            </a:r>
            <a:r>
              <a:rPr lang="en-US" dirty="0"/>
              <a:t> in multisolving</a:t>
            </a:r>
          </a:p>
        </p:txBody>
      </p:sp>
      <p:pic>
        <p:nvPicPr>
          <p:cNvPr id="5" name="Content Placeholder 5" descr="A group of people standing on a beach&#10;&#10;Description automatically generated with low confidence">
            <a:extLst>
              <a:ext uri="{FF2B5EF4-FFF2-40B4-BE49-F238E27FC236}">
                <a16:creationId xmlns:a16="http://schemas.microsoft.com/office/drawing/2014/main" id="{02BDAF80-7937-55CC-0F64-D655891F6D1E}"/>
              </a:ext>
            </a:extLst>
          </p:cNvPr>
          <p:cNvPicPr>
            <a:picLocks noChangeAspect="1"/>
          </p:cNvPicPr>
          <p:nvPr/>
        </p:nvPicPr>
        <p:blipFill>
          <a:blip r:embed="rId3"/>
          <a:stretch>
            <a:fillRect/>
          </a:stretch>
        </p:blipFill>
        <p:spPr>
          <a:xfrm>
            <a:off x="1067323" y="1734344"/>
            <a:ext cx="10057354" cy="3389313"/>
          </a:xfrm>
          <a:prstGeom prst="rect">
            <a:avLst/>
          </a:prstGeom>
        </p:spPr>
      </p:pic>
    </p:spTree>
    <p:extLst>
      <p:ext uri="{BB962C8B-B14F-4D97-AF65-F5344CB8AC3E}">
        <p14:creationId xmlns:p14="http://schemas.microsoft.com/office/powerpoint/2010/main" val="105289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0B79BE-AD5D-4FEB-DE03-E1F7CCDD64A7}"/>
              </a:ext>
            </a:extLst>
          </p:cNvPr>
          <p:cNvSpPr>
            <a:spLocks noGrp="1"/>
          </p:cNvSpPr>
          <p:nvPr>
            <p:ph type="title"/>
          </p:nvPr>
        </p:nvSpPr>
        <p:spPr>
          <a:xfrm>
            <a:off x="838200" y="2874040"/>
            <a:ext cx="10515600" cy="1109920"/>
          </a:xfrm>
        </p:spPr>
        <p:txBody>
          <a:bodyPr/>
          <a:lstStyle/>
          <a:p>
            <a:pPr algn="ctr"/>
            <a:r>
              <a:rPr lang="en-US" sz="5600" dirty="0"/>
              <a:t>FLOWER</a:t>
            </a:r>
          </a:p>
        </p:txBody>
      </p:sp>
    </p:spTree>
    <p:extLst>
      <p:ext uri="{BB962C8B-B14F-4D97-AF65-F5344CB8AC3E}">
        <p14:creationId xmlns:p14="http://schemas.microsoft.com/office/powerpoint/2010/main" val="2201985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FE5A61-BE5D-568F-1A3F-9AEEE2B5F805}"/>
              </a:ext>
            </a:extLst>
          </p:cNvPr>
          <p:cNvSpPr txBox="1"/>
          <p:nvPr/>
        </p:nvSpPr>
        <p:spPr>
          <a:xfrm>
            <a:off x="72009" y="194868"/>
            <a:ext cx="12047982" cy="646331"/>
          </a:xfrm>
          <a:prstGeom prst="rect">
            <a:avLst/>
          </a:prstGeom>
          <a:solidFill>
            <a:srgbClr val="0E4D61"/>
          </a:solidFill>
        </p:spPr>
        <p:txBody>
          <a:bodyPr wrap="square" rtlCol="0">
            <a:spAutoFit/>
          </a:bodyPr>
          <a:lstStyle/>
          <a:p>
            <a:r>
              <a:rPr lang="en-US" sz="2800" dirty="0">
                <a:solidFill>
                  <a:schemeClr val="bg1"/>
                </a:solidFill>
                <a:latin typeface="Roboto" panose="02000000000000000000" pitchFamily="2" charset="0"/>
                <a:ea typeface="Roboto" panose="02000000000000000000" pitchFamily="2" charset="0"/>
                <a:cs typeface="Rockwell" charset="0"/>
              </a:rPr>
              <a:t>FLOWER: </a:t>
            </a:r>
            <a:r>
              <a:rPr lang="en-US" sz="2800" u="sng" dirty="0">
                <a:solidFill>
                  <a:schemeClr val="bg1"/>
                </a:solidFill>
                <a:latin typeface="Roboto" panose="02000000000000000000" pitchFamily="2" charset="0"/>
                <a:ea typeface="Roboto" panose="02000000000000000000" pitchFamily="2" charset="0"/>
                <a:cs typeface="Rockwell" charset="0"/>
              </a:rPr>
              <a:t>F</a:t>
            </a:r>
            <a:r>
              <a:rPr lang="en-US" sz="2800" dirty="0">
                <a:solidFill>
                  <a:schemeClr val="bg1"/>
                </a:solidFill>
                <a:latin typeface="Roboto" panose="02000000000000000000" pitchFamily="2" charset="0"/>
                <a:ea typeface="Roboto" panose="02000000000000000000" pitchFamily="2" charset="0"/>
                <a:cs typeface="Rockwell" charset="0"/>
              </a:rPr>
              <a:t>ramework for </a:t>
            </a:r>
            <a:r>
              <a:rPr lang="en-US" sz="2800" u="sng" dirty="0">
                <a:solidFill>
                  <a:schemeClr val="bg1"/>
                </a:solidFill>
                <a:latin typeface="Roboto" panose="02000000000000000000" pitchFamily="2" charset="0"/>
                <a:ea typeface="Roboto" panose="02000000000000000000" pitchFamily="2" charset="0"/>
                <a:cs typeface="Rockwell" charset="0"/>
              </a:rPr>
              <a:t>Lo</a:t>
            </a:r>
            <a:r>
              <a:rPr lang="en-US" sz="2800" dirty="0">
                <a:solidFill>
                  <a:schemeClr val="bg1"/>
                </a:solidFill>
                <a:latin typeface="Roboto" panose="02000000000000000000" pitchFamily="2" charset="0"/>
                <a:ea typeface="Roboto" panose="02000000000000000000" pitchFamily="2" charset="0"/>
                <a:cs typeface="Rockwell" charset="0"/>
              </a:rPr>
              <a:t>ng-term, </a:t>
            </a:r>
            <a:r>
              <a:rPr lang="en-US" sz="2800" u="sng" dirty="0">
                <a:solidFill>
                  <a:schemeClr val="bg1"/>
                </a:solidFill>
                <a:latin typeface="Roboto" panose="02000000000000000000" pitchFamily="2" charset="0"/>
                <a:ea typeface="Roboto" panose="02000000000000000000" pitchFamily="2" charset="0"/>
                <a:cs typeface="Rockwell" charset="0"/>
              </a:rPr>
              <a:t>W</a:t>
            </a:r>
            <a:r>
              <a:rPr lang="en-US" sz="2800" dirty="0">
                <a:solidFill>
                  <a:schemeClr val="bg1"/>
                </a:solidFill>
                <a:latin typeface="Roboto" panose="02000000000000000000" pitchFamily="2" charset="0"/>
                <a:ea typeface="Roboto" panose="02000000000000000000" pitchFamily="2" charset="0"/>
                <a:cs typeface="Rockwell" charset="0"/>
              </a:rPr>
              <a:t>hole-system, </a:t>
            </a:r>
            <a:r>
              <a:rPr lang="en-US" sz="2800" u="sng" dirty="0">
                <a:solidFill>
                  <a:schemeClr val="bg1"/>
                </a:solidFill>
                <a:latin typeface="Roboto" panose="02000000000000000000" pitchFamily="2" charset="0"/>
                <a:ea typeface="Roboto" panose="02000000000000000000" pitchFamily="2" charset="0"/>
                <a:cs typeface="Rockwell" charset="0"/>
              </a:rPr>
              <a:t>E</a:t>
            </a:r>
            <a:r>
              <a:rPr lang="en-US" sz="2800" dirty="0">
                <a:solidFill>
                  <a:schemeClr val="bg1"/>
                </a:solidFill>
                <a:latin typeface="Roboto" panose="02000000000000000000" pitchFamily="2" charset="0"/>
                <a:ea typeface="Roboto" panose="02000000000000000000" pitchFamily="2" charset="0"/>
                <a:cs typeface="Rockwell" charset="0"/>
              </a:rPr>
              <a:t>quity-based </a:t>
            </a:r>
            <a:r>
              <a:rPr lang="en-US" sz="2800" u="sng" dirty="0">
                <a:solidFill>
                  <a:schemeClr val="bg1"/>
                </a:solidFill>
                <a:latin typeface="Roboto" panose="02000000000000000000" pitchFamily="2" charset="0"/>
                <a:ea typeface="Roboto" panose="02000000000000000000" pitchFamily="2" charset="0"/>
                <a:cs typeface="Rockwell" charset="0"/>
              </a:rPr>
              <a:t>R</a:t>
            </a:r>
            <a:r>
              <a:rPr lang="en-US" sz="2800" dirty="0">
                <a:solidFill>
                  <a:schemeClr val="bg1"/>
                </a:solidFill>
                <a:latin typeface="Roboto" panose="02000000000000000000" pitchFamily="2" charset="0"/>
                <a:ea typeface="Roboto" panose="02000000000000000000" pitchFamily="2" charset="0"/>
                <a:cs typeface="Rockwell" charset="0"/>
              </a:rPr>
              <a:t>eflection</a:t>
            </a:r>
          </a:p>
          <a:p>
            <a:endParaRPr lang="en-US" sz="800" dirty="0">
              <a:solidFill>
                <a:schemeClr val="bg1"/>
              </a:solidFill>
              <a:ea typeface="Rockwell" charset="0"/>
              <a:cs typeface="Rockwell" charset="0"/>
            </a:endParaRPr>
          </a:p>
        </p:txBody>
      </p:sp>
      <p:pic>
        <p:nvPicPr>
          <p:cNvPr id="5" name="Picture 4" descr="Diagram&#10;&#10;Description automatically generated">
            <a:extLst>
              <a:ext uri="{FF2B5EF4-FFF2-40B4-BE49-F238E27FC236}">
                <a16:creationId xmlns:a16="http://schemas.microsoft.com/office/drawing/2014/main" id="{687BB5AE-8E06-BE35-1646-D5A7A0CB815C}"/>
              </a:ext>
            </a:extLst>
          </p:cNvPr>
          <p:cNvPicPr>
            <a:picLocks noChangeAspect="1"/>
          </p:cNvPicPr>
          <p:nvPr/>
        </p:nvPicPr>
        <p:blipFill>
          <a:blip r:embed="rId3"/>
          <a:stretch>
            <a:fillRect/>
          </a:stretch>
        </p:blipFill>
        <p:spPr>
          <a:xfrm>
            <a:off x="2241804" y="933715"/>
            <a:ext cx="7708392" cy="5193772"/>
          </a:xfrm>
          <a:prstGeom prst="rect">
            <a:avLst/>
          </a:prstGeom>
        </p:spPr>
      </p:pic>
    </p:spTree>
    <p:extLst>
      <p:ext uri="{BB962C8B-B14F-4D97-AF65-F5344CB8AC3E}">
        <p14:creationId xmlns:p14="http://schemas.microsoft.com/office/powerpoint/2010/main" val="13211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C84EBB9-8258-9B9A-B774-038BB9DCAE6B}"/>
              </a:ext>
            </a:extLst>
          </p:cNvPr>
          <p:cNvPicPr>
            <a:picLocks noChangeAspect="1"/>
          </p:cNvPicPr>
          <p:nvPr/>
        </p:nvPicPr>
        <p:blipFill>
          <a:blip r:embed="rId3"/>
          <a:stretch>
            <a:fillRect/>
          </a:stretch>
        </p:blipFill>
        <p:spPr>
          <a:xfrm>
            <a:off x="2241804" y="933715"/>
            <a:ext cx="7708392" cy="5193772"/>
          </a:xfrm>
          <a:prstGeom prst="rect">
            <a:avLst/>
          </a:prstGeom>
        </p:spPr>
      </p:pic>
      <p:sp>
        <p:nvSpPr>
          <p:cNvPr id="5" name="Rectangle 4">
            <a:extLst>
              <a:ext uri="{FF2B5EF4-FFF2-40B4-BE49-F238E27FC236}">
                <a16:creationId xmlns:a16="http://schemas.microsoft.com/office/drawing/2014/main" id="{325E9E6A-47E0-D391-2A07-7AF9CFFA6E40}"/>
              </a:ext>
            </a:extLst>
          </p:cNvPr>
          <p:cNvSpPr/>
          <p:nvPr/>
        </p:nvSpPr>
        <p:spPr>
          <a:xfrm>
            <a:off x="8476686" y="3130779"/>
            <a:ext cx="3489854" cy="523220"/>
          </a:xfrm>
          <a:prstGeom prst="rect">
            <a:avLst/>
          </a:prstGeom>
        </p:spPr>
        <p:txBody>
          <a:bodyPr wrap="square">
            <a:spAutoFit/>
          </a:bodyPr>
          <a:lstStyle/>
          <a:p>
            <a:r>
              <a:rPr lang="en-US" sz="1400" dirty="0">
                <a:solidFill>
                  <a:srgbClr val="BB55A0"/>
                </a:solidFill>
                <a:latin typeface="Century Gothic"/>
              </a:rPr>
              <a:t>Builds people’s capacity to survive or even thrive in the face of disruption.</a:t>
            </a:r>
          </a:p>
        </p:txBody>
      </p:sp>
      <p:sp>
        <p:nvSpPr>
          <p:cNvPr id="6" name="Rectangle 5">
            <a:extLst>
              <a:ext uri="{FF2B5EF4-FFF2-40B4-BE49-F238E27FC236}">
                <a16:creationId xmlns:a16="http://schemas.microsoft.com/office/drawing/2014/main" id="{B6103749-A41E-2DA2-5D7B-0A000883DDF9}"/>
              </a:ext>
            </a:extLst>
          </p:cNvPr>
          <p:cNvSpPr/>
          <p:nvPr/>
        </p:nvSpPr>
        <p:spPr>
          <a:xfrm>
            <a:off x="4959972" y="297696"/>
            <a:ext cx="3116172" cy="523220"/>
          </a:xfrm>
          <a:prstGeom prst="rect">
            <a:avLst/>
          </a:prstGeom>
        </p:spPr>
        <p:txBody>
          <a:bodyPr wrap="square">
            <a:spAutoFit/>
          </a:bodyPr>
          <a:lstStyle/>
          <a:p>
            <a:r>
              <a:rPr lang="en-US" sz="1400" dirty="0">
                <a:latin typeface="Century Gothic"/>
                <a:cs typeface="Century Gothic"/>
              </a:rPr>
              <a:t>People feel more connected to each other and to the earth.</a:t>
            </a:r>
          </a:p>
        </p:txBody>
      </p:sp>
      <p:sp>
        <p:nvSpPr>
          <p:cNvPr id="7" name="Rectangle 6">
            <a:extLst>
              <a:ext uri="{FF2B5EF4-FFF2-40B4-BE49-F238E27FC236}">
                <a16:creationId xmlns:a16="http://schemas.microsoft.com/office/drawing/2014/main" id="{A6A45796-9DB2-739C-EC65-6F6C7B903811}"/>
              </a:ext>
            </a:extLst>
          </p:cNvPr>
          <p:cNvSpPr/>
          <p:nvPr/>
        </p:nvSpPr>
        <p:spPr>
          <a:xfrm>
            <a:off x="7754391" y="5080069"/>
            <a:ext cx="4393545" cy="523220"/>
          </a:xfrm>
          <a:prstGeom prst="rect">
            <a:avLst/>
          </a:prstGeom>
        </p:spPr>
        <p:txBody>
          <a:bodyPr wrap="square">
            <a:spAutoFit/>
          </a:bodyPr>
          <a:lstStyle/>
          <a:p>
            <a:r>
              <a:rPr lang="en-US" sz="1400" dirty="0">
                <a:solidFill>
                  <a:srgbClr val="FF0000"/>
                </a:solidFill>
                <a:latin typeface="Century Gothic"/>
              </a:rPr>
              <a:t>Ensures access to energy, the ability to make things they need, and the ability to get around.</a:t>
            </a:r>
          </a:p>
        </p:txBody>
      </p:sp>
      <p:sp>
        <p:nvSpPr>
          <p:cNvPr id="8" name="Rectangle 7">
            <a:extLst>
              <a:ext uri="{FF2B5EF4-FFF2-40B4-BE49-F238E27FC236}">
                <a16:creationId xmlns:a16="http://schemas.microsoft.com/office/drawing/2014/main" id="{BA1FB664-6034-CF17-8D7F-1C31136FDB1B}"/>
              </a:ext>
            </a:extLst>
          </p:cNvPr>
          <p:cNvSpPr/>
          <p:nvPr/>
        </p:nvSpPr>
        <p:spPr>
          <a:xfrm>
            <a:off x="8314892" y="1662314"/>
            <a:ext cx="3716455" cy="523220"/>
          </a:xfrm>
          <a:prstGeom prst="rect">
            <a:avLst/>
          </a:prstGeom>
        </p:spPr>
        <p:txBody>
          <a:bodyPr wrap="square">
            <a:spAutoFit/>
          </a:bodyPr>
          <a:lstStyle/>
          <a:p>
            <a:r>
              <a:rPr lang="en-US" sz="1400" dirty="0">
                <a:solidFill>
                  <a:schemeClr val="accent1">
                    <a:lumMod val="75000"/>
                  </a:schemeClr>
                </a:solidFill>
                <a:latin typeface="Century Gothic"/>
              </a:rPr>
              <a:t>Provides meaningful work at a living wage and builds assets in a community.  </a:t>
            </a:r>
          </a:p>
        </p:txBody>
      </p:sp>
      <p:sp>
        <p:nvSpPr>
          <p:cNvPr id="9" name="Rectangle 8">
            <a:extLst>
              <a:ext uri="{FF2B5EF4-FFF2-40B4-BE49-F238E27FC236}">
                <a16:creationId xmlns:a16="http://schemas.microsoft.com/office/drawing/2014/main" id="{45250456-BF88-9746-6524-DEED017DFFF9}"/>
              </a:ext>
            </a:extLst>
          </p:cNvPr>
          <p:cNvSpPr/>
          <p:nvPr/>
        </p:nvSpPr>
        <p:spPr>
          <a:xfrm>
            <a:off x="990606" y="1618942"/>
            <a:ext cx="3643006" cy="523220"/>
          </a:xfrm>
          <a:prstGeom prst="rect">
            <a:avLst/>
          </a:prstGeom>
        </p:spPr>
        <p:txBody>
          <a:bodyPr wrap="square">
            <a:spAutoFit/>
          </a:bodyPr>
          <a:lstStyle/>
          <a:p>
            <a:pPr algn="ctr"/>
            <a:r>
              <a:rPr lang="en-US" sz="1400" dirty="0">
                <a:solidFill>
                  <a:srgbClr val="06A5CC"/>
                </a:solidFill>
                <a:latin typeface="Century Gothic"/>
              </a:rPr>
              <a:t>Improves overall well-being and creates safe living and working conditions.</a:t>
            </a:r>
          </a:p>
        </p:txBody>
      </p:sp>
      <p:sp>
        <p:nvSpPr>
          <p:cNvPr id="10" name="Rectangle 9">
            <a:extLst>
              <a:ext uri="{FF2B5EF4-FFF2-40B4-BE49-F238E27FC236}">
                <a16:creationId xmlns:a16="http://schemas.microsoft.com/office/drawing/2014/main" id="{BCC00276-8B64-8218-292C-0B5A37FB10C2}"/>
              </a:ext>
            </a:extLst>
          </p:cNvPr>
          <p:cNvSpPr/>
          <p:nvPr/>
        </p:nvSpPr>
        <p:spPr>
          <a:xfrm>
            <a:off x="4710229" y="6058990"/>
            <a:ext cx="2742624" cy="523220"/>
          </a:xfrm>
          <a:prstGeom prst="rect">
            <a:avLst/>
          </a:prstGeom>
        </p:spPr>
        <p:txBody>
          <a:bodyPr wrap="square">
            <a:spAutoFit/>
          </a:bodyPr>
          <a:lstStyle/>
          <a:p>
            <a:r>
              <a:rPr lang="en-US" sz="1400" dirty="0">
                <a:solidFill>
                  <a:srgbClr val="FF7500"/>
                </a:solidFill>
                <a:latin typeface="Century Gothic"/>
              </a:rPr>
              <a:t>Increases access to healthy food and clean water.</a:t>
            </a:r>
          </a:p>
        </p:txBody>
      </p:sp>
      <p:sp>
        <p:nvSpPr>
          <p:cNvPr id="11" name="Rectangle 10">
            <a:extLst>
              <a:ext uri="{FF2B5EF4-FFF2-40B4-BE49-F238E27FC236}">
                <a16:creationId xmlns:a16="http://schemas.microsoft.com/office/drawing/2014/main" id="{2D2C616F-3573-2AB6-3091-06F0CF7DD08F}"/>
              </a:ext>
            </a:extLst>
          </p:cNvPr>
          <p:cNvSpPr/>
          <p:nvPr/>
        </p:nvSpPr>
        <p:spPr>
          <a:xfrm>
            <a:off x="225460" y="4818459"/>
            <a:ext cx="3489855" cy="523220"/>
          </a:xfrm>
          <a:prstGeom prst="rect">
            <a:avLst/>
          </a:prstGeom>
        </p:spPr>
        <p:txBody>
          <a:bodyPr wrap="square">
            <a:spAutoFit/>
          </a:bodyPr>
          <a:lstStyle/>
          <a:p>
            <a:pPr algn="r"/>
            <a:r>
              <a:rPr lang="en-US" sz="1400" dirty="0">
                <a:solidFill>
                  <a:srgbClr val="847A2A"/>
                </a:solidFill>
                <a:latin typeface="Century Gothic"/>
                <a:cs typeface="Century Gothic"/>
              </a:rPr>
              <a:t>Reduces greenhouse gases emissions or </a:t>
            </a:r>
            <a:r>
              <a:rPr lang="en-US" sz="1400" dirty="0">
                <a:solidFill>
                  <a:srgbClr val="847A2A"/>
                </a:solidFill>
                <a:latin typeface="Century Gothic"/>
              </a:rPr>
              <a:t>boosts carbon-sequestration.</a:t>
            </a:r>
          </a:p>
        </p:txBody>
      </p:sp>
      <p:sp>
        <p:nvSpPr>
          <p:cNvPr id="12" name="Rectangle 11">
            <a:extLst>
              <a:ext uri="{FF2B5EF4-FFF2-40B4-BE49-F238E27FC236}">
                <a16:creationId xmlns:a16="http://schemas.microsoft.com/office/drawing/2014/main" id="{0CA4A52C-2C7E-574F-F9BB-D191A72CB86A}"/>
              </a:ext>
            </a:extLst>
          </p:cNvPr>
          <p:cNvSpPr/>
          <p:nvPr/>
        </p:nvSpPr>
        <p:spPr>
          <a:xfrm>
            <a:off x="670608" y="3130779"/>
            <a:ext cx="3095887" cy="523220"/>
          </a:xfrm>
          <a:prstGeom prst="rect">
            <a:avLst/>
          </a:prstGeom>
        </p:spPr>
        <p:txBody>
          <a:bodyPr wrap="square">
            <a:spAutoFit/>
          </a:bodyPr>
          <a:lstStyle/>
          <a:p>
            <a:pPr algn="r"/>
            <a:r>
              <a:rPr lang="en-US" sz="1400" dirty="0">
                <a:solidFill>
                  <a:srgbClr val="008000"/>
                </a:solidFill>
                <a:latin typeface="Century Gothic"/>
              </a:rPr>
              <a:t>Preserves the variety of life that can be found on the earth.</a:t>
            </a:r>
          </a:p>
        </p:txBody>
      </p:sp>
      <p:sp>
        <p:nvSpPr>
          <p:cNvPr id="13" name="Title 1">
            <a:extLst>
              <a:ext uri="{FF2B5EF4-FFF2-40B4-BE49-F238E27FC236}">
                <a16:creationId xmlns:a16="http://schemas.microsoft.com/office/drawing/2014/main" id="{F2F61A19-F0ED-F3E2-8B33-1CE72D185C6C}"/>
              </a:ext>
            </a:extLst>
          </p:cNvPr>
          <p:cNvSpPr>
            <a:spLocks noGrp="1"/>
          </p:cNvSpPr>
          <p:nvPr>
            <p:ph type="title"/>
          </p:nvPr>
        </p:nvSpPr>
        <p:spPr>
          <a:xfrm>
            <a:off x="184174" y="120962"/>
            <a:ext cx="2903271" cy="906393"/>
          </a:xfrm>
          <a:solidFill>
            <a:srgbClr val="0E4D61"/>
          </a:solidFill>
        </p:spPr>
        <p:txBody>
          <a:bodyPr>
            <a:normAutofit/>
          </a:bodyPr>
          <a:lstStyle/>
          <a:p>
            <a:r>
              <a:rPr lang="en-US" sz="2800" dirty="0">
                <a:solidFill>
                  <a:schemeClr val="bg1"/>
                </a:solidFill>
              </a:rPr>
              <a:t>How to Read a FLOWER Diagram</a:t>
            </a:r>
          </a:p>
        </p:txBody>
      </p:sp>
    </p:spTree>
    <p:extLst>
      <p:ext uri="{BB962C8B-B14F-4D97-AF65-F5344CB8AC3E}">
        <p14:creationId xmlns:p14="http://schemas.microsoft.com/office/powerpoint/2010/main" val="198088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465502-F75B-7D48-AF6C-C9B0742929B0}"/>
              </a:ext>
            </a:extLst>
          </p:cNvPr>
          <p:cNvSpPr txBox="1">
            <a:spLocks/>
          </p:cNvSpPr>
          <p:nvPr/>
        </p:nvSpPr>
        <p:spPr>
          <a:xfrm>
            <a:off x="838200" y="580768"/>
            <a:ext cx="10515600" cy="1109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oboto Condensed" panose="02000000000000000000" pitchFamily="2" charset="0"/>
                <a:ea typeface="Roboto Condensed" panose="02000000000000000000" pitchFamily="2" charset="0"/>
                <a:cs typeface="+mj-cs"/>
              </a:defRPr>
            </a:lvl1pPr>
          </a:lstStyle>
          <a:p>
            <a:r>
              <a:rPr lang="en-US" dirty="0"/>
              <a:t>Walk to School in the United Kingdom</a:t>
            </a:r>
          </a:p>
        </p:txBody>
      </p:sp>
      <p:pic>
        <p:nvPicPr>
          <p:cNvPr id="4" name="Picture 3">
            <a:extLst>
              <a:ext uri="{FF2B5EF4-FFF2-40B4-BE49-F238E27FC236}">
                <a16:creationId xmlns:a16="http://schemas.microsoft.com/office/drawing/2014/main" id="{A29B662C-2F27-6C4A-A166-BB304E3ACA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8" t="1819" r="-18" b="4143"/>
          <a:stretch/>
        </p:blipFill>
        <p:spPr>
          <a:xfrm>
            <a:off x="1752600" y="1420475"/>
            <a:ext cx="8686800" cy="4017051"/>
          </a:xfrm>
          <a:prstGeom prst="rect">
            <a:avLst/>
          </a:prstGeom>
        </p:spPr>
      </p:pic>
    </p:spTree>
    <p:extLst>
      <p:ext uri="{BB962C8B-B14F-4D97-AF65-F5344CB8AC3E}">
        <p14:creationId xmlns:p14="http://schemas.microsoft.com/office/powerpoint/2010/main" val="3922566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7BF10-915F-824E-8704-3B7911FB1A1D}"/>
              </a:ext>
            </a:extLst>
          </p:cNvPr>
          <p:cNvSpPr>
            <a:spLocks noGrp="1"/>
          </p:cNvSpPr>
          <p:nvPr>
            <p:ph type="title"/>
          </p:nvPr>
        </p:nvSpPr>
        <p:spPr>
          <a:xfrm>
            <a:off x="1135945" y="3151520"/>
            <a:ext cx="9920111" cy="554960"/>
          </a:xfrm>
        </p:spPr>
        <p:txBody>
          <a:bodyPr>
            <a:normAutofit fontScale="90000"/>
          </a:bodyPr>
          <a:lstStyle/>
          <a:p>
            <a:pPr algn="ctr"/>
            <a:r>
              <a:rPr lang="en-US" sz="4000" dirty="0"/>
              <a:t>Demonstration</a:t>
            </a:r>
          </a:p>
        </p:txBody>
      </p:sp>
    </p:spTree>
    <p:extLst>
      <p:ext uri="{BB962C8B-B14F-4D97-AF65-F5344CB8AC3E}">
        <p14:creationId xmlns:p14="http://schemas.microsoft.com/office/powerpoint/2010/main" val="2992655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89948-4D4A-864A-81E7-3BED528CC091}"/>
              </a:ext>
            </a:extLst>
          </p:cNvPr>
          <p:cNvSpPr>
            <a:spLocks noGrp="1"/>
          </p:cNvSpPr>
          <p:nvPr>
            <p:ph type="title"/>
          </p:nvPr>
        </p:nvSpPr>
        <p:spPr>
          <a:xfrm>
            <a:off x="2153971" y="2507039"/>
            <a:ext cx="7884058" cy="1109920"/>
          </a:xfrm>
        </p:spPr>
        <p:txBody>
          <a:bodyPr>
            <a:normAutofit fontScale="90000"/>
          </a:bodyPr>
          <a:lstStyle/>
          <a:p>
            <a:pPr algn="ctr"/>
            <a:r>
              <a:rPr lang="en-US" dirty="0"/>
              <a:t>What needs protecting?</a:t>
            </a:r>
            <a:br>
              <a:rPr lang="en-US" dirty="0"/>
            </a:br>
            <a:br>
              <a:rPr lang="en-US" dirty="0"/>
            </a:br>
            <a:r>
              <a:rPr lang="en-US" dirty="0"/>
              <a:t>(answer with a word or short phrase)</a:t>
            </a:r>
          </a:p>
        </p:txBody>
      </p:sp>
    </p:spTree>
    <p:extLst>
      <p:ext uri="{BB962C8B-B14F-4D97-AF65-F5344CB8AC3E}">
        <p14:creationId xmlns:p14="http://schemas.microsoft.com/office/powerpoint/2010/main" val="3302775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7BF10-915F-824E-8704-3B7911FB1A1D}"/>
              </a:ext>
            </a:extLst>
          </p:cNvPr>
          <p:cNvSpPr>
            <a:spLocks noGrp="1"/>
          </p:cNvSpPr>
          <p:nvPr>
            <p:ph type="title"/>
          </p:nvPr>
        </p:nvSpPr>
        <p:spPr>
          <a:xfrm>
            <a:off x="1135945" y="3151520"/>
            <a:ext cx="9920111" cy="554960"/>
          </a:xfrm>
        </p:spPr>
        <p:txBody>
          <a:bodyPr>
            <a:normAutofit fontScale="90000"/>
          </a:bodyPr>
          <a:lstStyle/>
          <a:p>
            <a:r>
              <a:rPr lang="en-US" sz="4000" dirty="0"/>
              <a:t>Interactive Activity – Instructions &amp; Breakout Rooms</a:t>
            </a:r>
          </a:p>
        </p:txBody>
      </p:sp>
    </p:spTree>
    <p:extLst>
      <p:ext uri="{BB962C8B-B14F-4D97-AF65-F5344CB8AC3E}">
        <p14:creationId xmlns:p14="http://schemas.microsoft.com/office/powerpoint/2010/main" val="297471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7BF10-915F-824E-8704-3B7911FB1A1D}"/>
              </a:ext>
            </a:extLst>
          </p:cNvPr>
          <p:cNvSpPr>
            <a:spLocks noGrp="1"/>
          </p:cNvSpPr>
          <p:nvPr>
            <p:ph type="title"/>
          </p:nvPr>
        </p:nvSpPr>
        <p:spPr>
          <a:xfrm>
            <a:off x="1135944" y="2451857"/>
            <a:ext cx="9785650" cy="1109920"/>
          </a:xfrm>
        </p:spPr>
        <p:txBody>
          <a:bodyPr>
            <a:normAutofit fontScale="90000"/>
          </a:bodyPr>
          <a:lstStyle/>
          <a:p>
            <a:r>
              <a:rPr lang="en-US" sz="4000" dirty="0"/>
              <a:t>Name one </a:t>
            </a:r>
            <a:r>
              <a:rPr lang="en-US" sz="4000" b="1" dirty="0">
                <a:solidFill>
                  <a:srgbClr val="A2D9F6"/>
                </a:solidFill>
              </a:rPr>
              <a:t>insight</a:t>
            </a:r>
            <a:r>
              <a:rPr lang="en-US" sz="4000" dirty="0">
                <a:solidFill>
                  <a:srgbClr val="A2D9F6"/>
                </a:solidFill>
              </a:rPr>
              <a:t> </a:t>
            </a:r>
            <a:r>
              <a:rPr lang="en-US" sz="4000" dirty="0"/>
              <a:t>or something that </a:t>
            </a:r>
            <a:r>
              <a:rPr lang="en-US" sz="4000" b="1" dirty="0">
                <a:solidFill>
                  <a:srgbClr val="A2D9F6"/>
                </a:solidFill>
              </a:rPr>
              <a:t>surprised</a:t>
            </a:r>
            <a:r>
              <a:rPr lang="en-US" sz="4000" dirty="0"/>
              <a:t> you. </a:t>
            </a:r>
          </a:p>
        </p:txBody>
      </p:sp>
    </p:spTree>
    <p:extLst>
      <p:ext uri="{BB962C8B-B14F-4D97-AF65-F5344CB8AC3E}">
        <p14:creationId xmlns:p14="http://schemas.microsoft.com/office/powerpoint/2010/main" val="74770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938A0A-AA57-CF4D-84B1-9F4FD74657D3}"/>
              </a:ext>
            </a:extLst>
          </p:cNvPr>
          <p:cNvPicPr>
            <a:picLocks noChangeAspect="1"/>
          </p:cNvPicPr>
          <p:nvPr/>
        </p:nvPicPr>
        <p:blipFill>
          <a:blip r:embed="rId2"/>
          <a:stretch>
            <a:fillRect/>
          </a:stretch>
        </p:blipFill>
        <p:spPr>
          <a:xfrm>
            <a:off x="4861698" y="3955773"/>
            <a:ext cx="2641600" cy="508000"/>
          </a:xfrm>
          <a:prstGeom prst="rect">
            <a:avLst/>
          </a:prstGeom>
        </p:spPr>
      </p:pic>
      <p:pic>
        <p:nvPicPr>
          <p:cNvPr id="9" name="Picture 8">
            <a:extLst>
              <a:ext uri="{FF2B5EF4-FFF2-40B4-BE49-F238E27FC236}">
                <a16:creationId xmlns:a16="http://schemas.microsoft.com/office/drawing/2014/main" id="{C4FA44AD-F01E-FAA4-0E3B-3099969D6A03}"/>
              </a:ext>
            </a:extLst>
          </p:cNvPr>
          <p:cNvPicPr>
            <a:picLocks noChangeAspect="1"/>
          </p:cNvPicPr>
          <p:nvPr/>
        </p:nvPicPr>
        <p:blipFill>
          <a:blip r:embed="rId3"/>
          <a:stretch>
            <a:fillRect/>
          </a:stretch>
        </p:blipFill>
        <p:spPr>
          <a:xfrm>
            <a:off x="0" y="2116016"/>
            <a:ext cx="12192000" cy="4572000"/>
          </a:xfrm>
          <a:prstGeom prst="rect">
            <a:avLst/>
          </a:prstGeom>
        </p:spPr>
      </p:pic>
      <p:sp>
        <p:nvSpPr>
          <p:cNvPr id="7" name="Title 3">
            <a:extLst>
              <a:ext uri="{FF2B5EF4-FFF2-40B4-BE49-F238E27FC236}">
                <a16:creationId xmlns:a16="http://schemas.microsoft.com/office/drawing/2014/main" id="{4B40DD94-6539-F5CE-A186-B5961DDC44D9}"/>
              </a:ext>
            </a:extLst>
          </p:cNvPr>
          <p:cNvSpPr>
            <a:spLocks noGrp="1"/>
          </p:cNvSpPr>
          <p:nvPr>
            <p:ph type="title"/>
          </p:nvPr>
        </p:nvSpPr>
        <p:spPr>
          <a:xfrm>
            <a:off x="621903" y="528874"/>
            <a:ext cx="11121190" cy="1202656"/>
          </a:xfrm>
        </p:spPr>
        <p:txBody>
          <a:bodyPr>
            <a:noAutofit/>
          </a:bodyPr>
          <a:lstStyle/>
          <a:p>
            <a:r>
              <a:rPr lang="en-US" sz="4000" dirty="0">
                <a:latin typeface="Roboto" panose="02000000000000000000" pitchFamily="2" charset="0"/>
                <a:ea typeface="Roboto" panose="02000000000000000000" pitchFamily="2" charset="0"/>
              </a:rPr>
              <a:t>What might be possible in a world with more multisolving? What would it look like? What would there be more of? </a:t>
            </a:r>
            <a:endParaRPr lang="en-US" sz="4000" dirty="0"/>
          </a:p>
        </p:txBody>
      </p:sp>
    </p:spTree>
    <p:extLst>
      <p:ext uri="{BB962C8B-B14F-4D97-AF65-F5344CB8AC3E}">
        <p14:creationId xmlns:p14="http://schemas.microsoft.com/office/powerpoint/2010/main" val="3187315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110DBF-4193-324D-9D39-628E59B6DFF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B6702A-3C97-DB4D-9602-E83AABD2BF66}"/>
              </a:ext>
            </a:extLst>
          </p:cNvPr>
          <p:cNvPicPr>
            <a:picLocks noChangeAspect="1"/>
          </p:cNvPicPr>
          <p:nvPr/>
        </p:nvPicPr>
        <p:blipFill>
          <a:blip r:embed="rId3"/>
          <a:stretch>
            <a:fillRect/>
          </a:stretch>
        </p:blipFill>
        <p:spPr>
          <a:xfrm>
            <a:off x="0" y="1148482"/>
            <a:ext cx="12192000" cy="4561036"/>
          </a:xfrm>
          <a:prstGeom prst="rect">
            <a:avLst/>
          </a:prstGeom>
        </p:spPr>
      </p:pic>
      <p:sp>
        <p:nvSpPr>
          <p:cNvPr id="8" name="Title 7">
            <a:extLst>
              <a:ext uri="{FF2B5EF4-FFF2-40B4-BE49-F238E27FC236}">
                <a16:creationId xmlns:a16="http://schemas.microsoft.com/office/drawing/2014/main" id="{C9100D11-FFEF-C141-9029-5A4A3A631716}"/>
              </a:ext>
            </a:extLst>
          </p:cNvPr>
          <p:cNvSpPr>
            <a:spLocks noGrp="1"/>
          </p:cNvSpPr>
          <p:nvPr>
            <p:ph type="title"/>
          </p:nvPr>
        </p:nvSpPr>
        <p:spPr>
          <a:xfrm>
            <a:off x="838200" y="1554130"/>
            <a:ext cx="10515600" cy="3749740"/>
          </a:xfrm>
          <a:solidFill>
            <a:srgbClr val="A2D9F6">
              <a:alpha val="47000"/>
            </a:srgbClr>
          </a:solidFill>
        </p:spPr>
        <p:txBody>
          <a:bodyPr>
            <a:normAutofit/>
          </a:bodyPr>
          <a:lstStyle/>
          <a:p>
            <a:pPr algn="ctr"/>
            <a:r>
              <a:rPr lang="en-US" sz="6600" b="1" dirty="0">
                <a:solidFill>
                  <a:srgbClr val="0F4D61"/>
                </a:solidFill>
              </a:rPr>
              <a:t>Thank you!</a:t>
            </a:r>
            <a:br>
              <a:rPr lang="en-US" dirty="0">
                <a:solidFill>
                  <a:srgbClr val="0F4D61"/>
                </a:solidFill>
              </a:rPr>
            </a:br>
            <a:br>
              <a:rPr lang="en-US" dirty="0">
                <a:solidFill>
                  <a:srgbClr val="0F4D61"/>
                </a:solidFill>
              </a:rPr>
            </a:br>
            <a:r>
              <a:rPr lang="en-US" dirty="0">
                <a:solidFill>
                  <a:srgbClr val="0F4D61"/>
                </a:solidFill>
                <a:hlinkClick r:id="rId4"/>
              </a:rPr>
              <a:t>info@multisolving.org</a:t>
            </a:r>
            <a:br>
              <a:rPr lang="en-US" dirty="0">
                <a:solidFill>
                  <a:srgbClr val="0F4D61"/>
                </a:solidFill>
              </a:rPr>
            </a:br>
            <a:br>
              <a:rPr lang="en-US" dirty="0">
                <a:solidFill>
                  <a:srgbClr val="0F4D61"/>
                </a:solidFill>
              </a:rPr>
            </a:br>
            <a:r>
              <a:rPr lang="en-US" dirty="0" err="1">
                <a:solidFill>
                  <a:srgbClr val="0F4D61"/>
                </a:solidFill>
              </a:rPr>
              <a:t>www.multisolving.org</a:t>
            </a:r>
            <a:endParaRPr lang="en-US" dirty="0">
              <a:solidFill>
                <a:srgbClr val="0F4D61"/>
              </a:solidFill>
            </a:endParaRPr>
          </a:p>
        </p:txBody>
      </p:sp>
    </p:spTree>
    <p:extLst>
      <p:ext uri="{BB962C8B-B14F-4D97-AF65-F5344CB8AC3E}">
        <p14:creationId xmlns:p14="http://schemas.microsoft.com/office/powerpoint/2010/main" val="3102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9313D-D77A-E34F-8FC1-856AE288AD6B}"/>
              </a:ext>
            </a:extLst>
          </p:cNvPr>
          <p:cNvSpPr>
            <a:spLocks noGrp="1"/>
          </p:cNvSpPr>
          <p:nvPr>
            <p:ph idx="1"/>
          </p:nvPr>
        </p:nvSpPr>
        <p:spPr/>
        <p:txBody>
          <a:bodyPr>
            <a:normAutofit/>
          </a:bodyPr>
          <a:lstStyle/>
          <a:p>
            <a:pPr marL="0" indent="0">
              <a:buNone/>
            </a:pPr>
            <a:r>
              <a:rPr lang="en-US" sz="3600" b="1" dirty="0">
                <a:solidFill>
                  <a:srgbClr val="1EA6D2"/>
                </a:solidFill>
              </a:rPr>
              <a:t>multisolving </a:t>
            </a:r>
            <a:r>
              <a:rPr lang="en-US" sz="3600" b="1" i="1" dirty="0">
                <a:solidFill>
                  <a:srgbClr val="1EA6D2"/>
                </a:solidFill>
              </a:rPr>
              <a:t>(v): </a:t>
            </a:r>
            <a:r>
              <a:rPr lang="en-US" sz="3600" dirty="0"/>
              <a:t>using one investment of time or effort to solve several problems at once in a way that also improves </a:t>
            </a:r>
            <a:r>
              <a:rPr lang="en-US" sz="3600" u="sng" dirty="0"/>
              <a:t>equity</a:t>
            </a:r>
          </a:p>
          <a:p>
            <a:pPr marL="0" indent="0">
              <a:buNone/>
            </a:pPr>
            <a:endParaRPr lang="en-US" sz="3600" dirty="0"/>
          </a:p>
          <a:p>
            <a:pPr marL="0" indent="0">
              <a:buNone/>
            </a:pPr>
            <a:r>
              <a:rPr lang="en-US" sz="3600" b="1" dirty="0">
                <a:solidFill>
                  <a:srgbClr val="1EA6D2"/>
                </a:solidFill>
              </a:rPr>
              <a:t>Multisolving Institute (n): </a:t>
            </a:r>
            <a:r>
              <a:rPr lang="en-US" sz="3600" dirty="0"/>
              <a:t>a think-do tank to increase the prevalence of multisolving in the world</a:t>
            </a:r>
          </a:p>
        </p:txBody>
      </p:sp>
    </p:spTree>
    <p:extLst>
      <p:ext uri="{BB962C8B-B14F-4D97-AF65-F5344CB8AC3E}">
        <p14:creationId xmlns:p14="http://schemas.microsoft.com/office/powerpoint/2010/main" val="1353788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0B79BE-AD5D-4FEB-DE03-E1F7CCDD64A7}"/>
              </a:ext>
            </a:extLst>
          </p:cNvPr>
          <p:cNvSpPr>
            <a:spLocks noGrp="1"/>
          </p:cNvSpPr>
          <p:nvPr>
            <p:ph type="title"/>
          </p:nvPr>
        </p:nvSpPr>
        <p:spPr>
          <a:xfrm>
            <a:off x="838200" y="2874040"/>
            <a:ext cx="10515600" cy="1109920"/>
          </a:xfrm>
        </p:spPr>
        <p:txBody>
          <a:bodyPr/>
          <a:lstStyle/>
          <a:p>
            <a:pPr algn="ctr"/>
            <a:r>
              <a:rPr lang="en-US" sz="5600" dirty="0"/>
              <a:t>The potential of multisolving…</a:t>
            </a:r>
          </a:p>
        </p:txBody>
      </p:sp>
    </p:spTree>
    <p:extLst>
      <p:ext uri="{BB962C8B-B14F-4D97-AF65-F5344CB8AC3E}">
        <p14:creationId xmlns:p14="http://schemas.microsoft.com/office/powerpoint/2010/main" val="1019922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EC18-BD08-43EF-6290-4846F1117B46}"/>
              </a:ext>
            </a:extLst>
          </p:cNvPr>
          <p:cNvSpPr>
            <a:spLocks noGrp="1"/>
          </p:cNvSpPr>
          <p:nvPr>
            <p:ph type="title"/>
          </p:nvPr>
        </p:nvSpPr>
        <p:spPr/>
        <p:txBody>
          <a:bodyPr/>
          <a:lstStyle/>
          <a:p>
            <a:r>
              <a:rPr lang="en-US" dirty="0"/>
              <a:t>Baltimore Orchard Project in Maryland</a:t>
            </a:r>
          </a:p>
        </p:txBody>
      </p:sp>
      <p:pic>
        <p:nvPicPr>
          <p:cNvPr id="7" name="Content Placeholder 5" descr="A group of people in a park&#10;&#10;Description automatically generated with medium confidence">
            <a:extLst>
              <a:ext uri="{FF2B5EF4-FFF2-40B4-BE49-F238E27FC236}">
                <a16:creationId xmlns:a16="http://schemas.microsoft.com/office/drawing/2014/main" id="{194CA266-6CA9-FB9C-869A-729A363B3FDA}"/>
              </a:ext>
            </a:extLst>
          </p:cNvPr>
          <p:cNvPicPr>
            <a:picLocks noChangeAspect="1"/>
          </p:cNvPicPr>
          <p:nvPr/>
        </p:nvPicPr>
        <p:blipFill rotWithShape="1">
          <a:blip r:embed="rId3"/>
          <a:srcRect l="8672" t="14860" r="7337" b="15492"/>
          <a:stretch/>
        </p:blipFill>
        <p:spPr>
          <a:xfrm>
            <a:off x="1524611" y="1602313"/>
            <a:ext cx="9142778" cy="3653375"/>
          </a:xfrm>
          <a:prstGeom prst="rect">
            <a:avLst/>
          </a:prstGeom>
        </p:spPr>
      </p:pic>
    </p:spTree>
    <p:extLst>
      <p:ext uri="{BB962C8B-B14F-4D97-AF65-F5344CB8AC3E}">
        <p14:creationId xmlns:p14="http://schemas.microsoft.com/office/powerpoint/2010/main" val="116583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695B-2CEA-7841-B57D-FCD898403B83}"/>
              </a:ext>
            </a:extLst>
          </p:cNvPr>
          <p:cNvSpPr>
            <a:spLocks noGrp="1"/>
          </p:cNvSpPr>
          <p:nvPr>
            <p:ph type="title"/>
          </p:nvPr>
        </p:nvSpPr>
        <p:spPr/>
        <p:txBody>
          <a:bodyPr/>
          <a:lstStyle/>
          <a:p>
            <a:r>
              <a:rPr lang="en-US" dirty="0"/>
              <a:t>Nashville Home Uplift in Tennessee</a:t>
            </a:r>
          </a:p>
        </p:txBody>
      </p:sp>
      <p:pic>
        <p:nvPicPr>
          <p:cNvPr id="9" name="Picture 8">
            <a:extLst>
              <a:ext uri="{FF2B5EF4-FFF2-40B4-BE49-F238E27FC236}">
                <a16:creationId xmlns:a16="http://schemas.microsoft.com/office/drawing/2014/main" id="{A626DE05-532D-4A4A-81C4-94A1E7FF3F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428" t="5631" b="2889"/>
          <a:stretch/>
        </p:blipFill>
        <p:spPr>
          <a:xfrm>
            <a:off x="1524001" y="1574157"/>
            <a:ext cx="9141983" cy="3660385"/>
          </a:xfrm>
          <a:prstGeom prst="rect">
            <a:avLst/>
          </a:prstGeom>
        </p:spPr>
      </p:pic>
    </p:spTree>
    <p:extLst>
      <p:ext uri="{BB962C8B-B14F-4D97-AF65-F5344CB8AC3E}">
        <p14:creationId xmlns:p14="http://schemas.microsoft.com/office/powerpoint/2010/main" val="345997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75E00-4B3D-FC46-82CA-6C396EAC59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0" t="1478" r="110" b="11838"/>
          <a:stretch/>
        </p:blipFill>
        <p:spPr>
          <a:xfrm>
            <a:off x="1531856" y="1600200"/>
            <a:ext cx="9125712" cy="3656568"/>
          </a:xfrm>
          <a:prstGeom prst="rect">
            <a:avLst/>
          </a:prstGeom>
        </p:spPr>
      </p:pic>
      <p:sp>
        <p:nvSpPr>
          <p:cNvPr id="7" name="Title 1">
            <a:extLst>
              <a:ext uri="{FF2B5EF4-FFF2-40B4-BE49-F238E27FC236}">
                <a16:creationId xmlns:a16="http://schemas.microsoft.com/office/drawing/2014/main" id="{A0465502-F75B-7D48-AF6C-C9B0742929B0}"/>
              </a:ext>
            </a:extLst>
          </p:cNvPr>
          <p:cNvSpPr txBox="1">
            <a:spLocks/>
          </p:cNvSpPr>
          <p:nvPr/>
        </p:nvSpPr>
        <p:spPr>
          <a:xfrm>
            <a:off x="838200" y="580768"/>
            <a:ext cx="10515600" cy="1109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oboto Condensed" panose="02000000000000000000" pitchFamily="2" charset="0"/>
                <a:ea typeface="Roboto Condensed" panose="02000000000000000000" pitchFamily="2" charset="0"/>
                <a:cs typeface="+mj-cs"/>
              </a:defRPr>
            </a:lvl1pPr>
          </a:lstStyle>
          <a:p>
            <a:r>
              <a:rPr lang="en-US" dirty="0" err="1"/>
              <a:t>Ciclovía</a:t>
            </a:r>
            <a:r>
              <a:rPr lang="en-US" dirty="0"/>
              <a:t> in Colombia</a:t>
            </a:r>
          </a:p>
        </p:txBody>
      </p:sp>
    </p:spTree>
    <p:extLst>
      <p:ext uri="{BB962C8B-B14F-4D97-AF65-F5344CB8AC3E}">
        <p14:creationId xmlns:p14="http://schemas.microsoft.com/office/powerpoint/2010/main" val="1779775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CD4B0A-9026-424C-8445-AF0052ECED2C}"/>
              </a:ext>
            </a:extLst>
          </p:cNvPr>
          <p:cNvPicPr>
            <a:picLocks noChangeAspect="1"/>
          </p:cNvPicPr>
          <p:nvPr/>
        </p:nvPicPr>
        <p:blipFill>
          <a:blip r:embed="rId3"/>
          <a:stretch>
            <a:fillRect/>
          </a:stretch>
        </p:blipFill>
        <p:spPr>
          <a:xfrm>
            <a:off x="841248" y="5349240"/>
            <a:ext cx="1377304" cy="1180880"/>
          </a:xfrm>
          <a:prstGeom prst="rect">
            <a:avLst/>
          </a:prstGeom>
        </p:spPr>
      </p:pic>
      <p:sp>
        <p:nvSpPr>
          <p:cNvPr id="2" name="Title 1">
            <a:extLst>
              <a:ext uri="{FF2B5EF4-FFF2-40B4-BE49-F238E27FC236}">
                <a16:creationId xmlns:a16="http://schemas.microsoft.com/office/drawing/2014/main" id="{E321F2D2-E81D-AA40-916D-E09FCFD90F3B}"/>
              </a:ext>
            </a:extLst>
          </p:cNvPr>
          <p:cNvSpPr>
            <a:spLocks noGrp="1"/>
          </p:cNvSpPr>
          <p:nvPr>
            <p:ph type="title"/>
          </p:nvPr>
        </p:nvSpPr>
        <p:spPr/>
        <p:txBody>
          <a:bodyPr/>
          <a:lstStyle/>
          <a:p>
            <a:r>
              <a:rPr lang="en-US" dirty="0"/>
              <a:t>Multisolving – one action, multiple solutions</a:t>
            </a:r>
          </a:p>
        </p:txBody>
      </p:sp>
    </p:spTree>
    <p:extLst>
      <p:ext uri="{BB962C8B-B14F-4D97-AF65-F5344CB8AC3E}">
        <p14:creationId xmlns:p14="http://schemas.microsoft.com/office/powerpoint/2010/main" val="129337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7E0FE0-895C-3645-9298-95293A222154}"/>
              </a:ext>
            </a:extLst>
          </p:cNvPr>
          <p:cNvSpPr txBox="1"/>
          <p:nvPr/>
        </p:nvSpPr>
        <p:spPr>
          <a:xfrm>
            <a:off x="5414599" y="2631275"/>
            <a:ext cx="1424763" cy="1938992"/>
          </a:xfrm>
          <a:prstGeom prst="rect">
            <a:avLst/>
          </a:prstGeom>
          <a:solidFill>
            <a:schemeClr val="bg1">
              <a:lumMod val="85000"/>
            </a:schemeClr>
          </a:solidFill>
        </p:spPr>
        <p:txBody>
          <a:bodyPr wrap="square" rtlCol="0">
            <a:spAutoFit/>
          </a:bodyPr>
          <a:lstStyle/>
          <a:p>
            <a:pPr algn="ctr"/>
            <a:r>
              <a:rPr lang="en-US" sz="4000" b="1" dirty="0">
                <a:latin typeface="Century Gothic" panose="020B0502020202020204" pitchFamily="34" charset="0"/>
              </a:rPr>
              <a:t>Burn less coal</a:t>
            </a:r>
          </a:p>
        </p:txBody>
      </p:sp>
      <p:sp>
        <p:nvSpPr>
          <p:cNvPr id="2" name="Title 1">
            <a:extLst>
              <a:ext uri="{FF2B5EF4-FFF2-40B4-BE49-F238E27FC236}">
                <a16:creationId xmlns:a16="http://schemas.microsoft.com/office/drawing/2014/main" id="{E321F2D2-E81D-AA40-916D-E09FCFD90F3B}"/>
              </a:ext>
            </a:extLst>
          </p:cNvPr>
          <p:cNvSpPr>
            <a:spLocks noGrp="1"/>
          </p:cNvSpPr>
          <p:nvPr>
            <p:ph type="title"/>
          </p:nvPr>
        </p:nvSpPr>
        <p:spPr/>
        <p:txBody>
          <a:bodyPr/>
          <a:lstStyle/>
          <a:p>
            <a:r>
              <a:rPr lang="en-US" dirty="0"/>
              <a:t>Multisolving – one action, multiple solutions</a:t>
            </a:r>
          </a:p>
        </p:txBody>
      </p:sp>
    </p:spTree>
    <p:extLst>
      <p:ext uri="{BB962C8B-B14F-4D97-AF65-F5344CB8AC3E}">
        <p14:creationId xmlns:p14="http://schemas.microsoft.com/office/powerpoint/2010/main" val="3030181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ppt" id="{D0E432F7-A1D3-E443-A674-822125D7A98A}" vid="{54772649-551C-EB4A-9ABF-6D9DA952A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33183</TotalTime>
  <Words>2033</Words>
  <Application>Microsoft Macintosh PowerPoint</Application>
  <PresentationFormat>Widescreen</PresentationFormat>
  <Paragraphs>164</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Century Gothic</vt:lpstr>
      <vt:lpstr>Roboto</vt:lpstr>
      <vt:lpstr>Roboto Condensed</vt:lpstr>
      <vt:lpstr>Office Theme</vt:lpstr>
      <vt:lpstr>Multisolving for Equitable Climate Solutions Using FLOWER</vt:lpstr>
      <vt:lpstr>What needs protecting?  (answer with a word or short phrase)</vt:lpstr>
      <vt:lpstr>PowerPoint Presentation</vt:lpstr>
      <vt:lpstr>The potential of multisolving…</vt:lpstr>
      <vt:lpstr>Baltimore Orchard Project in Maryland</vt:lpstr>
      <vt:lpstr>Nashville Home Uplift in Tennessee</vt:lpstr>
      <vt:lpstr>PowerPoint Presentation</vt:lpstr>
      <vt:lpstr>Multisolving – one action, multiple solutions</vt:lpstr>
      <vt:lpstr>Multisolving – one action, multiple solutions</vt:lpstr>
      <vt:lpstr>Multisolving – one action, multiple solutions</vt:lpstr>
      <vt:lpstr>Multisolving – one action, multiple solutions</vt:lpstr>
      <vt:lpstr>Multisolving – one action, multiple solutions</vt:lpstr>
      <vt:lpstr>Multisolving – one action, multiple solutions</vt:lpstr>
      <vt:lpstr>The role of equity in multisolving</vt:lpstr>
      <vt:lpstr>FLOWER</vt:lpstr>
      <vt:lpstr>PowerPoint Presentation</vt:lpstr>
      <vt:lpstr>How to Read a FLOWER Diagram</vt:lpstr>
      <vt:lpstr>PowerPoint Presentation</vt:lpstr>
      <vt:lpstr>Demonstration</vt:lpstr>
      <vt:lpstr>Interactive Activity – Instructions &amp; Breakout Rooms</vt:lpstr>
      <vt:lpstr>Name one insight or something that surprised you. </vt:lpstr>
      <vt:lpstr>What might be possible in a world with more multisolving? What would it look like? What would there be more of? </vt:lpstr>
      <vt:lpstr>Thank you!  info@multisolving.org  www.multisolving.org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Cassandra Ceballos</cp:lastModifiedBy>
  <cp:revision>138</cp:revision>
  <dcterms:created xsi:type="dcterms:W3CDTF">2022-04-25T22:39:48Z</dcterms:created>
  <dcterms:modified xsi:type="dcterms:W3CDTF">2022-08-23T02:59:32Z</dcterms:modified>
</cp:coreProperties>
</file>