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68" r:id="rId3"/>
    <p:sldId id="289" r:id="rId4"/>
    <p:sldId id="266" r:id="rId5"/>
    <p:sldId id="267" r:id="rId6"/>
    <p:sldId id="290" r:id="rId7"/>
    <p:sldId id="291" r:id="rId8"/>
    <p:sldId id="292" r:id="rId9"/>
    <p:sldId id="271" r:id="rId10"/>
    <p:sldId id="272" r:id="rId11"/>
    <p:sldId id="269" r:id="rId12"/>
    <p:sldId id="273" r:id="rId13"/>
    <p:sldId id="276" r:id="rId14"/>
    <p:sldId id="277" r:id="rId15"/>
    <p:sldId id="275" r:id="rId16"/>
    <p:sldId id="274" r:id="rId17"/>
    <p:sldId id="293" r:id="rId18"/>
    <p:sldId id="279" r:id="rId19"/>
    <p:sldId id="280" r:id="rId20"/>
    <p:sldId id="281" r:id="rId21"/>
    <p:sldId id="282" r:id="rId22"/>
    <p:sldId id="294" r:id="rId23"/>
    <p:sldId id="284" r:id="rId24"/>
    <p:sldId id="285" r:id="rId25"/>
    <p:sldId id="286" r:id="rId26"/>
    <p:sldId id="288"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D60"/>
    <a:srgbClr val="FBF6F3"/>
    <a:srgbClr val="FDF6F4"/>
    <a:srgbClr val="50BFEE"/>
    <a:srgbClr val="FEC239"/>
    <a:srgbClr val="BDCD6A"/>
    <a:srgbClr val="FF942F"/>
    <a:srgbClr val="FFC23A"/>
    <a:srgbClr val="FD302C"/>
    <a:srgbClr val="7BD0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4"/>
    <p:restoredTop sz="94587"/>
  </p:normalViewPr>
  <p:slideViewPr>
    <p:cSldViewPr snapToGrid="0">
      <p:cViewPr varScale="1">
        <p:scale>
          <a:sx n="138" d="100"/>
          <a:sy n="138" d="100"/>
        </p:scale>
        <p:origin x="432"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1" d="100"/>
          <a:sy n="101" d="100"/>
        </p:scale>
        <p:origin x="3888"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1C27D-6659-2049-8882-925DBB1540FD}" type="datetimeFigureOut">
              <a:rPr lang="en-US" smtClean="0"/>
              <a:t>11/19/24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77A8B-0B16-E741-9359-C86FDA3F8A81}" type="slidenum">
              <a:rPr lang="en-US" smtClean="0"/>
              <a:t>‹#›</a:t>
            </a:fld>
            <a:endParaRPr lang="en-US"/>
          </a:p>
        </p:txBody>
      </p:sp>
    </p:spTree>
    <p:extLst>
      <p:ext uri="{BB962C8B-B14F-4D97-AF65-F5344CB8AC3E}">
        <p14:creationId xmlns:p14="http://schemas.microsoft.com/office/powerpoint/2010/main" val="275652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1-6</a:t>
            </a:r>
          </a:p>
        </p:txBody>
      </p:sp>
      <p:sp>
        <p:nvSpPr>
          <p:cNvPr id="4" name="Slide Number Placeholder 3"/>
          <p:cNvSpPr>
            <a:spLocks noGrp="1"/>
          </p:cNvSpPr>
          <p:nvPr>
            <p:ph type="sldNum" sz="quarter" idx="5"/>
          </p:nvPr>
        </p:nvSpPr>
        <p:spPr/>
        <p:txBody>
          <a:bodyPr/>
          <a:lstStyle/>
          <a:p>
            <a:fld id="{15E77A8B-0B16-E741-9359-C86FDA3F8A81}" type="slidenum">
              <a:rPr lang="en-US" smtClean="0"/>
              <a:t>3</a:t>
            </a:fld>
            <a:endParaRPr lang="en-US"/>
          </a:p>
        </p:txBody>
      </p:sp>
    </p:spTree>
    <p:extLst>
      <p:ext uri="{BB962C8B-B14F-4D97-AF65-F5344CB8AC3E}">
        <p14:creationId xmlns:p14="http://schemas.microsoft.com/office/powerpoint/2010/main" val="2284355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51-52</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12</a:t>
            </a:fld>
            <a:endParaRPr lang="en-US"/>
          </a:p>
        </p:txBody>
      </p:sp>
    </p:spTree>
    <p:extLst>
      <p:ext uri="{BB962C8B-B14F-4D97-AF65-F5344CB8AC3E}">
        <p14:creationId xmlns:p14="http://schemas.microsoft.com/office/powerpoint/2010/main" val="3704040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63-75</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13</a:t>
            </a:fld>
            <a:endParaRPr lang="en-US"/>
          </a:p>
        </p:txBody>
      </p:sp>
    </p:spTree>
    <p:extLst>
      <p:ext uri="{BB962C8B-B14F-4D97-AF65-F5344CB8AC3E}">
        <p14:creationId xmlns:p14="http://schemas.microsoft.com/office/powerpoint/2010/main" val="424656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66-75</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14</a:t>
            </a:fld>
            <a:endParaRPr lang="en-US"/>
          </a:p>
        </p:txBody>
      </p:sp>
    </p:spTree>
    <p:extLst>
      <p:ext uri="{BB962C8B-B14F-4D97-AF65-F5344CB8AC3E}">
        <p14:creationId xmlns:p14="http://schemas.microsoft.com/office/powerpoint/2010/main" val="1035858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77-89</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15</a:t>
            </a:fld>
            <a:endParaRPr lang="en-US"/>
          </a:p>
        </p:txBody>
      </p:sp>
    </p:spTree>
    <p:extLst>
      <p:ext uri="{BB962C8B-B14F-4D97-AF65-F5344CB8AC3E}">
        <p14:creationId xmlns:p14="http://schemas.microsoft.com/office/powerpoint/2010/main" val="355321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83-89</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16</a:t>
            </a:fld>
            <a:endParaRPr lang="en-US"/>
          </a:p>
        </p:txBody>
      </p:sp>
    </p:spTree>
    <p:extLst>
      <p:ext uri="{BB962C8B-B14F-4D97-AF65-F5344CB8AC3E}">
        <p14:creationId xmlns:p14="http://schemas.microsoft.com/office/powerpoint/2010/main" val="3748329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E77A8B-0B16-E741-9359-C86FDA3F8A81}" type="slidenum">
              <a:rPr lang="en-US" smtClean="0"/>
              <a:t>17</a:t>
            </a:fld>
            <a:endParaRPr lang="en-US"/>
          </a:p>
        </p:txBody>
      </p:sp>
    </p:spTree>
    <p:extLst>
      <p:ext uri="{BB962C8B-B14F-4D97-AF65-F5344CB8AC3E}">
        <p14:creationId xmlns:p14="http://schemas.microsoft.com/office/powerpoint/2010/main" val="3304078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95</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18</a:t>
            </a:fld>
            <a:endParaRPr lang="en-US"/>
          </a:p>
        </p:txBody>
      </p:sp>
    </p:spTree>
    <p:extLst>
      <p:ext uri="{BB962C8B-B14F-4D97-AF65-F5344CB8AC3E}">
        <p14:creationId xmlns:p14="http://schemas.microsoft.com/office/powerpoint/2010/main" val="2381482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127-133</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19</a:t>
            </a:fld>
            <a:endParaRPr lang="en-US"/>
          </a:p>
        </p:txBody>
      </p:sp>
    </p:spTree>
    <p:extLst>
      <p:ext uri="{BB962C8B-B14F-4D97-AF65-F5344CB8AC3E}">
        <p14:creationId xmlns:p14="http://schemas.microsoft.com/office/powerpoint/2010/main" val="701729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148</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20</a:t>
            </a:fld>
            <a:endParaRPr lang="en-US"/>
          </a:p>
        </p:txBody>
      </p:sp>
    </p:spTree>
    <p:extLst>
      <p:ext uri="{BB962C8B-B14F-4D97-AF65-F5344CB8AC3E}">
        <p14:creationId xmlns:p14="http://schemas.microsoft.com/office/powerpoint/2010/main" val="2437773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139-163</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21</a:t>
            </a:fld>
            <a:endParaRPr lang="en-US"/>
          </a:p>
        </p:txBody>
      </p:sp>
    </p:spTree>
    <p:extLst>
      <p:ext uri="{BB962C8B-B14F-4D97-AF65-F5344CB8AC3E}">
        <p14:creationId xmlns:p14="http://schemas.microsoft.com/office/powerpoint/2010/main" val="3227711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E77A8B-0B16-E741-9359-C86FDA3F8A81}" type="slidenum">
              <a:rPr lang="en-US" smtClean="0"/>
              <a:t>4</a:t>
            </a:fld>
            <a:endParaRPr lang="en-US"/>
          </a:p>
        </p:txBody>
      </p:sp>
    </p:spTree>
    <p:extLst>
      <p:ext uri="{BB962C8B-B14F-4D97-AF65-F5344CB8AC3E}">
        <p14:creationId xmlns:p14="http://schemas.microsoft.com/office/powerpoint/2010/main" val="995133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E77A8B-0B16-E741-9359-C86FDA3F8A81}" type="slidenum">
              <a:rPr lang="en-US" smtClean="0"/>
              <a:t>22</a:t>
            </a:fld>
            <a:endParaRPr lang="en-US"/>
          </a:p>
        </p:txBody>
      </p:sp>
    </p:spTree>
    <p:extLst>
      <p:ext uri="{BB962C8B-B14F-4D97-AF65-F5344CB8AC3E}">
        <p14:creationId xmlns:p14="http://schemas.microsoft.com/office/powerpoint/2010/main" val="3593669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169-171</a:t>
            </a:r>
          </a:p>
          <a:p>
            <a:endParaRPr lang="en-US" dirty="0"/>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23</a:t>
            </a:fld>
            <a:endParaRPr lang="en-US"/>
          </a:p>
        </p:txBody>
      </p:sp>
    </p:spTree>
    <p:extLst>
      <p:ext uri="{BB962C8B-B14F-4D97-AF65-F5344CB8AC3E}">
        <p14:creationId xmlns:p14="http://schemas.microsoft.com/office/powerpoint/2010/main" val="2874984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166</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24</a:t>
            </a:fld>
            <a:endParaRPr lang="en-US"/>
          </a:p>
        </p:txBody>
      </p:sp>
    </p:spTree>
    <p:extLst>
      <p:ext uri="{BB962C8B-B14F-4D97-AF65-F5344CB8AC3E}">
        <p14:creationId xmlns:p14="http://schemas.microsoft.com/office/powerpoint/2010/main" val="3265529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197</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25</a:t>
            </a:fld>
            <a:endParaRPr lang="en-US"/>
          </a:p>
        </p:txBody>
      </p:sp>
    </p:spTree>
    <p:extLst>
      <p:ext uri="{BB962C8B-B14F-4D97-AF65-F5344CB8AC3E}">
        <p14:creationId xmlns:p14="http://schemas.microsoft.com/office/powerpoint/2010/main" val="2138148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205-217</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26</a:t>
            </a:fld>
            <a:endParaRPr lang="en-US"/>
          </a:p>
        </p:txBody>
      </p:sp>
    </p:spTree>
    <p:extLst>
      <p:ext uri="{BB962C8B-B14F-4D97-AF65-F5344CB8AC3E}">
        <p14:creationId xmlns:p14="http://schemas.microsoft.com/office/powerpoint/2010/main" val="2195324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27</a:t>
            </a:fld>
            <a:endParaRPr lang="en-US"/>
          </a:p>
        </p:txBody>
      </p:sp>
    </p:spTree>
    <p:extLst>
      <p:ext uri="{BB962C8B-B14F-4D97-AF65-F5344CB8AC3E}">
        <p14:creationId xmlns:p14="http://schemas.microsoft.com/office/powerpoint/2010/main" val="199338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E77A8B-0B16-E741-9359-C86FDA3F8A81}" type="slidenum">
              <a:rPr lang="en-US" smtClean="0"/>
              <a:t>5</a:t>
            </a:fld>
            <a:endParaRPr lang="en-US"/>
          </a:p>
        </p:txBody>
      </p:sp>
    </p:spTree>
    <p:extLst>
      <p:ext uri="{BB962C8B-B14F-4D97-AF65-F5344CB8AC3E}">
        <p14:creationId xmlns:p14="http://schemas.microsoft.com/office/powerpoint/2010/main" val="273848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20- 25</a:t>
            </a:r>
          </a:p>
        </p:txBody>
      </p:sp>
      <p:sp>
        <p:nvSpPr>
          <p:cNvPr id="4" name="Slide Number Placeholder 3"/>
          <p:cNvSpPr>
            <a:spLocks noGrp="1"/>
          </p:cNvSpPr>
          <p:nvPr>
            <p:ph type="sldNum" sz="quarter" idx="5"/>
          </p:nvPr>
        </p:nvSpPr>
        <p:spPr/>
        <p:txBody>
          <a:bodyPr/>
          <a:lstStyle/>
          <a:p>
            <a:fld id="{15E77A8B-0B16-E741-9359-C86FDA3F8A81}" type="slidenum">
              <a:rPr lang="en-US" smtClean="0"/>
              <a:t>6</a:t>
            </a:fld>
            <a:endParaRPr lang="en-US"/>
          </a:p>
        </p:txBody>
      </p:sp>
    </p:spTree>
    <p:extLst>
      <p:ext uri="{BB962C8B-B14F-4D97-AF65-F5344CB8AC3E}">
        <p14:creationId xmlns:p14="http://schemas.microsoft.com/office/powerpoint/2010/main" val="577556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25-31</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7</a:t>
            </a:fld>
            <a:endParaRPr lang="en-US"/>
          </a:p>
        </p:txBody>
      </p:sp>
    </p:spTree>
    <p:extLst>
      <p:ext uri="{BB962C8B-B14F-4D97-AF65-F5344CB8AC3E}">
        <p14:creationId xmlns:p14="http://schemas.microsoft.com/office/powerpoint/2010/main" val="579159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E77A8B-0B16-E741-9359-C86FDA3F8A81}" type="slidenum">
              <a:rPr lang="en-US" smtClean="0"/>
              <a:t>8</a:t>
            </a:fld>
            <a:endParaRPr lang="en-US"/>
          </a:p>
        </p:txBody>
      </p:sp>
    </p:spTree>
    <p:extLst>
      <p:ext uri="{BB962C8B-B14F-4D97-AF65-F5344CB8AC3E}">
        <p14:creationId xmlns:p14="http://schemas.microsoft.com/office/powerpoint/2010/main" val="275782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35-47</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9</a:t>
            </a:fld>
            <a:endParaRPr lang="en-US"/>
          </a:p>
        </p:txBody>
      </p:sp>
    </p:spTree>
    <p:extLst>
      <p:ext uri="{BB962C8B-B14F-4D97-AF65-F5344CB8AC3E}">
        <p14:creationId xmlns:p14="http://schemas.microsoft.com/office/powerpoint/2010/main" val="3254636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40-47</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10</a:t>
            </a:fld>
            <a:endParaRPr lang="en-US"/>
          </a:p>
        </p:txBody>
      </p:sp>
    </p:spTree>
    <p:extLst>
      <p:ext uri="{BB962C8B-B14F-4D97-AF65-F5344CB8AC3E}">
        <p14:creationId xmlns:p14="http://schemas.microsoft.com/office/powerpoint/2010/main" val="2056912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49-61</a:t>
            </a:r>
          </a:p>
          <a:p>
            <a:endParaRPr lang="en-US" dirty="0"/>
          </a:p>
        </p:txBody>
      </p:sp>
      <p:sp>
        <p:nvSpPr>
          <p:cNvPr id="4" name="Slide Number Placeholder 3"/>
          <p:cNvSpPr>
            <a:spLocks noGrp="1"/>
          </p:cNvSpPr>
          <p:nvPr>
            <p:ph type="sldNum" sz="quarter" idx="5"/>
          </p:nvPr>
        </p:nvSpPr>
        <p:spPr/>
        <p:txBody>
          <a:bodyPr/>
          <a:lstStyle/>
          <a:p>
            <a:fld id="{15E77A8B-0B16-E741-9359-C86FDA3F8A81}" type="slidenum">
              <a:rPr lang="en-US" smtClean="0"/>
              <a:t>11</a:t>
            </a:fld>
            <a:endParaRPr lang="en-US"/>
          </a:p>
        </p:txBody>
      </p:sp>
    </p:spTree>
    <p:extLst>
      <p:ext uri="{BB962C8B-B14F-4D97-AF65-F5344CB8AC3E}">
        <p14:creationId xmlns:p14="http://schemas.microsoft.com/office/powerpoint/2010/main" val="1997762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7148-F511-FD8F-B67F-318A35EC2A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1CEF12-6BA4-94B3-A78F-4A14886E9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A8C5DC-B569-D421-B538-204140BFE631}"/>
              </a:ext>
            </a:extLst>
          </p:cNvPr>
          <p:cNvSpPr>
            <a:spLocks noGrp="1"/>
          </p:cNvSpPr>
          <p:nvPr>
            <p:ph type="dt" sz="half" idx="10"/>
          </p:nvPr>
        </p:nvSpPr>
        <p:spPr/>
        <p:txBody>
          <a:bodyPr/>
          <a:lstStyle/>
          <a:p>
            <a:fld id="{0A978C92-B382-874E-A4DB-03A114902F56}" type="datetimeFigureOut">
              <a:rPr lang="en-US" smtClean="0"/>
              <a:t>11/19/24</a:t>
            </a:fld>
            <a:endParaRPr lang="en-US"/>
          </a:p>
        </p:txBody>
      </p:sp>
      <p:sp>
        <p:nvSpPr>
          <p:cNvPr id="5" name="Footer Placeholder 4">
            <a:extLst>
              <a:ext uri="{FF2B5EF4-FFF2-40B4-BE49-F238E27FC236}">
                <a16:creationId xmlns:a16="http://schemas.microsoft.com/office/drawing/2014/main" id="{0DAAE762-E81E-5CD9-D4DB-CF66BD078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A3A1D-01C3-4053-EA0E-36B2F105D59D}"/>
              </a:ext>
            </a:extLst>
          </p:cNvPr>
          <p:cNvSpPr>
            <a:spLocks noGrp="1"/>
          </p:cNvSpPr>
          <p:nvPr>
            <p:ph type="sldNum" sz="quarter" idx="12"/>
          </p:nvPr>
        </p:nvSpPr>
        <p:spPr/>
        <p:txBody>
          <a:bodyPr/>
          <a:lstStyle/>
          <a:p>
            <a:fld id="{AD31D8AD-B59F-2D4B-A1E7-75C452FFB6D5}" type="slidenum">
              <a:rPr lang="en-US" smtClean="0"/>
              <a:t>‹#›</a:t>
            </a:fld>
            <a:endParaRPr lang="en-US"/>
          </a:p>
        </p:txBody>
      </p:sp>
    </p:spTree>
    <p:extLst>
      <p:ext uri="{BB962C8B-B14F-4D97-AF65-F5344CB8AC3E}">
        <p14:creationId xmlns:p14="http://schemas.microsoft.com/office/powerpoint/2010/main" val="3312130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4B84-1B21-E373-E60F-6E3A8F7262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0A959-B54E-7672-CE5B-8FD0CA297F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4BD65-DE7E-9E52-E938-C5C7CD8DA501}"/>
              </a:ext>
            </a:extLst>
          </p:cNvPr>
          <p:cNvSpPr>
            <a:spLocks noGrp="1"/>
          </p:cNvSpPr>
          <p:nvPr>
            <p:ph type="dt" sz="half" idx="10"/>
          </p:nvPr>
        </p:nvSpPr>
        <p:spPr/>
        <p:txBody>
          <a:bodyPr/>
          <a:lstStyle/>
          <a:p>
            <a:fld id="{0A978C92-B382-874E-A4DB-03A114902F56}" type="datetimeFigureOut">
              <a:rPr lang="en-US" smtClean="0"/>
              <a:t>11/19/24</a:t>
            </a:fld>
            <a:endParaRPr lang="en-US"/>
          </a:p>
        </p:txBody>
      </p:sp>
      <p:sp>
        <p:nvSpPr>
          <p:cNvPr id="5" name="Footer Placeholder 4">
            <a:extLst>
              <a:ext uri="{FF2B5EF4-FFF2-40B4-BE49-F238E27FC236}">
                <a16:creationId xmlns:a16="http://schemas.microsoft.com/office/drawing/2014/main" id="{4A3DBE1D-C9AA-2976-21F7-34DFB1654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21A6-7AD1-3CD4-398D-0C2D102FDCC7}"/>
              </a:ext>
            </a:extLst>
          </p:cNvPr>
          <p:cNvSpPr>
            <a:spLocks noGrp="1"/>
          </p:cNvSpPr>
          <p:nvPr>
            <p:ph type="sldNum" sz="quarter" idx="12"/>
          </p:nvPr>
        </p:nvSpPr>
        <p:spPr/>
        <p:txBody>
          <a:bodyPr/>
          <a:lstStyle/>
          <a:p>
            <a:fld id="{AD31D8AD-B59F-2D4B-A1E7-75C452FFB6D5}" type="slidenum">
              <a:rPr lang="en-US" smtClean="0"/>
              <a:t>‹#›</a:t>
            </a:fld>
            <a:endParaRPr lang="en-US"/>
          </a:p>
        </p:txBody>
      </p:sp>
    </p:spTree>
    <p:extLst>
      <p:ext uri="{BB962C8B-B14F-4D97-AF65-F5344CB8AC3E}">
        <p14:creationId xmlns:p14="http://schemas.microsoft.com/office/powerpoint/2010/main" val="423731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7C4AEB-457B-1AA2-3312-0A624FEC60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6FF833-6CC4-F853-D49D-08B189BDEE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A7582-242D-1DBF-780C-EA457721695A}"/>
              </a:ext>
            </a:extLst>
          </p:cNvPr>
          <p:cNvSpPr>
            <a:spLocks noGrp="1"/>
          </p:cNvSpPr>
          <p:nvPr>
            <p:ph type="dt" sz="half" idx="10"/>
          </p:nvPr>
        </p:nvSpPr>
        <p:spPr/>
        <p:txBody>
          <a:bodyPr/>
          <a:lstStyle/>
          <a:p>
            <a:fld id="{0A978C92-B382-874E-A4DB-03A114902F56}" type="datetimeFigureOut">
              <a:rPr lang="en-US" smtClean="0"/>
              <a:t>11/19/24</a:t>
            </a:fld>
            <a:endParaRPr lang="en-US"/>
          </a:p>
        </p:txBody>
      </p:sp>
      <p:sp>
        <p:nvSpPr>
          <p:cNvPr id="5" name="Footer Placeholder 4">
            <a:extLst>
              <a:ext uri="{FF2B5EF4-FFF2-40B4-BE49-F238E27FC236}">
                <a16:creationId xmlns:a16="http://schemas.microsoft.com/office/drawing/2014/main" id="{4C8DF9FC-74F3-6F2C-B83E-DF3AF993E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A75F3-3430-E3CF-5ECE-790DDEBA79BB}"/>
              </a:ext>
            </a:extLst>
          </p:cNvPr>
          <p:cNvSpPr>
            <a:spLocks noGrp="1"/>
          </p:cNvSpPr>
          <p:nvPr>
            <p:ph type="sldNum" sz="quarter" idx="12"/>
          </p:nvPr>
        </p:nvSpPr>
        <p:spPr/>
        <p:txBody>
          <a:bodyPr/>
          <a:lstStyle/>
          <a:p>
            <a:fld id="{AD31D8AD-B59F-2D4B-A1E7-75C452FFB6D5}" type="slidenum">
              <a:rPr lang="en-US" smtClean="0"/>
              <a:t>‹#›</a:t>
            </a:fld>
            <a:endParaRPr lang="en-US"/>
          </a:p>
        </p:txBody>
      </p:sp>
    </p:spTree>
    <p:extLst>
      <p:ext uri="{BB962C8B-B14F-4D97-AF65-F5344CB8AC3E}">
        <p14:creationId xmlns:p14="http://schemas.microsoft.com/office/powerpoint/2010/main" val="1294659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8FEF-A27A-4EDD-AF0F-F513B98FF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AA6F4D-D469-884F-48B1-B68E543E02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37FB3-C8C1-F477-588A-C41E297A7A6B}"/>
              </a:ext>
            </a:extLst>
          </p:cNvPr>
          <p:cNvSpPr>
            <a:spLocks noGrp="1"/>
          </p:cNvSpPr>
          <p:nvPr>
            <p:ph type="dt" sz="half" idx="10"/>
          </p:nvPr>
        </p:nvSpPr>
        <p:spPr/>
        <p:txBody>
          <a:bodyPr/>
          <a:lstStyle/>
          <a:p>
            <a:fld id="{0A978C92-B382-874E-A4DB-03A114902F56}" type="datetimeFigureOut">
              <a:rPr lang="en-US" smtClean="0"/>
              <a:t>11/19/24</a:t>
            </a:fld>
            <a:endParaRPr lang="en-US"/>
          </a:p>
        </p:txBody>
      </p:sp>
      <p:sp>
        <p:nvSpPr>
          <p:cNvPr id="5" name="Footer Placeholder 4">
            <a:extLst>
              <a:ext uri="{FF2B5EF4-FFF2-40B4-BE49-F238E27FC236}">
                <a16:creationId xmlns:a16="http://schemas.microsoft.com/office/drawing/2014/main" id="{2AC0D08C-B518-22C3-941B-47A16D274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3C677-7578-12E3-F9EB-D5CB1FA22AD8}"/>
              </a:ext>
            </a:extLst>
          </p:cNvPr>
          <p:cNvSpPr>
            <a:spLocks noGrp="1"/>
          </p:cNvSpPr>
          <p:nvPr>
            <p:ph type="sldNum" sz="quarter" idx="12"/>
          </p:nvPr>
        </p:nvSpPr>
        <p:spPr/>
        <p:txBody>
          <a:bodyPr/>
          <a:lstStyle/>
          <a:p>
            <a:fld id="{AD31D8AD-B59F-2D4B-A1E7-75C452FFB6D5}" type="slidenum">
              <a:rPr lang="en-US" smtClean="0"/>
              <a:t>‹#›</a:t>
            </a:fld>
            <a:endParaRPr lang="en-US"/>
          </a:p>
        </p:txBody>
      </p:sp>
    </p:spTree>
    <p:extLst>
      <p:ext uri="{BB962C8B-B14F-4D97-AF65-F5344CB8AC3E}">
        <p14:creationId xmlns:p14="http://schemas.microsoft.com/office/powerpoint/2010/main" val="810448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09EB4-328C-730C-4969-BB5726A566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3765C1-4E89-E85F-AC7E-FF5F3ED72F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C36478-8D34-9E6B-6E4F-58F5EBFEF410}"/>
              </a:ext>
            </a:extLst>
          </p:cNvPr>
          <p:cNvSpPr>
            <a:spLocks noGrp="1"/>
          </p:cNvSpPr>
          <p:nvPr>
            <p:ph type="dt" sz="half" idx="10"/>
          </p:nvPr>
        </p:nvSpPr>
        <p:spPr/>
        <p:txBody>
          <a:bodyPr/>
          <a:lstStyle/>
          <a:p>
            <a:fld id="{0A978C92-B382-874E-A4DB-03A114902F56}" type="datetimeFigureOut">
              <a:rPr lang="en-US" smtClean="0"/>
              <a:t>11/19/24</a:t>
            </a:fld>
            <a:endParaRPr lang="en-US"/>
          </a:p>
        </p:txBody>
      </p:sp>
      <p:sp>
        <p:nvSpPr>
          <p:cNvPr id="5" name="Footer Placeholder 4">
            <a:extLst>
              <a:ext uri="{FF2B5EF4-FFF2-40B4-BE49-F238E27FC236}">
                <a16:creationId xmlns:a16="http://schemas.microsoft.com/office/drawing/2014/main" id="{8577C7F7-F882-1466-1418-F43A09EA6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55675-98F7-682E-ACDA-FEF5AAC2354B}"/>
              </a:ext>
            </a:extLst>
          </p:cNvPr>
          <p:cNvSpPr>
            <a:spLocks noGrp="1"/>
          </p:cNvSpPr>
          <p:nvPr>
            <p:ph type="sldNum" sz="quarter" idx="12"/>
          </p:nvPr>
        </p:nvSpPr>
        <p:spPr/>
        <p:txBody>
          <a:bodyPr/>
          <a:lstStyle/>
          <a:p>
            <a:fld id="{AD31D8AD-B59F-2D4B-A1E7-75C452FFB6D5}" type="slidenum">
              <a:rPr lang="en-US" smtClean="0"/>
              <a:t>‹#›</a:t>
            </a:fld>
            <a:endParaRPr lang="en-US"/>
          </a:p>
        </p:txBody>
      </p:sp>
    </p:spTree>
    <p:extLst>
      <p:ext uri="{BB962C8B-B14F-4D97-AF65-F5344CB8AC3E}">
        <p14:creationId xmlns:p14="http://schemas.microsoft.com/office/powerpoint/2010/main" val="24995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66E5-7232-730F-989F-F8018F3B8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2C0493-361D-BED9-B11B-2AD17BFBE5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5B579F-3830-8DE6-E690-B6BC121C0A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8E0E97-4D29-065F-1231-BB5631DEA2D6}"/>
              </a:ext>
            </a:extLst>
          </p:cNvPr>
          <p:cNvSpPr>
            <a:spLocks noGrp="1"/>
          </p:cNvSpPr>
          <p:nvPr>
            <p:ph type="dt" sz="half" idx="10"/>
          </p:nvPr>
        </p:nvSpPr>
        <p:spPr/>
        <p:txBody>
          <a:bodyPr/>
          <a:lstStyle/>
          <a:p>
            <a:fld id="{0A978C92-B382-874E-A4DB-03A114902F56}" type="datetimeFigureOut">
              <a:rPr lang="en-US" smtClean="0"/>
              <a:t>11/19/24</a:t>
            </a:fld>
            <a:endParaRPr lang="en-US"/>
          </a:p>
        </p:txBody>
      </p:sp>
      <p:sp>
        <p:nvSpPr>
          <p:cNvPr id="6" name="Footer Placeholder 5">
            <a:extLst>
              <a:ext uri="{FF2B5EF4-FFF2-40B4-BE49-F238E27FC236}">
                <a16:creationId xmlns:a16="http://schemas.microsoft.com/office/drawing/2014/main" id="{31B1FC79-F116-A2E9-DBCD-3A87085DC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7508E5-0819-A2E9-5593-2D9D442C114C}"/>
              </a:ext>
            </a:extLst>
          </p:cNvPr>
          <p:cNvSpPr>
            <a:spLocks noGrp="1"/>
          </p:cNvSpPr>
          <p:nvPr>
            <p:ph type="sldNum" sz="quarter" idx="12"/>
          </p:nvPr>
        </p:nvSpPr>
        <p:spPr/>
        <p:txBody>
          <a:bodyPr/>
          <a:lstStyle/>
          <a:p>
            <a:fld id="{AD31D8AD-B59F-2D4B-A1E7-75C452FFB6D5}" type="slidenum">
              <a:rPr lang="en-US" smtClean="0"/>
              <a:t>‹#›</a:t>
            </a:fld>
            <a:endParaRPr lang="en-US"/>
          </a:p>
        </p:txBody>
      </p:sp>
    </p:spTree>
    <p:extLst>
      <p:ext uri="{BB962C8B-B14F-4D97-AF65-F5344CB8AC3E}">
        <p14:creationId xmlns:p14="http://schemas.microsoft.com/office/powerpoint/2010/main" val="1752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E458E-7253-7B4E-E41D-30E382479C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CA1D71-AE6D-E8B7-FA70-568C6C27DB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8C8354-43AF-452B-20CE-C78C9EB865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A2341-ADB0-93CB-80B8-ECDE8A575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2934D-3DAA-AB3D-A11A-CCFE80C54B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E52602-41A0-505B-336A-8EB33BC1A9A9}"/>
              </a:ext>
            </a:extLst>
          </p:cNvPr>
          <p:cNvSpPr>
            <a:spLocks noGrp="1"/>
          </p:cNvSpPr>
          <p:nvPr>
            <p:ph type="dt" sz="half" idx="10"/>
          </p:nvPr>
        </p:nvSpPr>
        <p:spPr/>
        <p:txBody>
          <a:bodyPr/>
          <a:lstStyle/>
          <a:p>
            <a:fld id="{0A978C92-B382-874E-A4DB-03A114902F56}" type="datetimeFigureOut">
              <a:rPr lang="en-US" smtClean="0"/>
              <a:t>11/19/24</a:t>
            </a:fld>
            <a:endParaRPr lang="en-US"/>
          </a:p>
        </p:txBody>
      </p:sp>
      <p:sp>
        <p:nvSpPr>
          <p:cNvPr id="8" name="Footer Placeholder 7">
            <a:extLst>
              <a:ext uri="{FF2B5EF4-FFF2-40B4-BE49-F238E27FC236}">
                <a16:creationId xmlns:a16="http://schemas.microsoft.com/office/drawing/2014/main" id="{F401FB99-2E3E-8C3C-BB5A-F2ECCE5FFA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310754-69D1-B3B2-087B-F299F8A261EA}"/>
              </a:ext>
            </a:extLst>
          </p:cNvPr>
          <p:cNvSpPr>
            <a:spLocks noGrp="1"/>
          </p:cNvSpPr>
          <p:nvPr>
            <p:ph type="sldNum" sz="quarter" idx="12"/>
          </p:nvPr>
        </p:nvSpPr>
        <p:spPr/>
        <p:txBody>
          <a:bodyPr/>
          <a:lstStyle/>
          <a:p>
            <a:fld id="{AD31D8AD-B59F-2D4B-A1E7-75C452FFB6D5}" type="slidenum">
              <a:rPr lang="en-US" smtClean="0"/>
              <a:t>‹#›</a:t>
            </a:fld>
            <a:endParaRPr lang="en-US"/>
          </a:p>
        </p:txBody>
      </p:sp>
    </p:spTree>
    <p:extLst>
      <p:ext uri="{BB962C8B-B14F-4D97-AF65-F5344CB8AC3E}">
        <p14:creationId xmlns:p14="http://schemas.microsoft.com/office/powerpoint/2010/main" val="43916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9D36-931D-9F8C-7D29-A627BFDBAD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762590-58D1-D0C9-7A6E-1C60BA1E87B1}"/>
              </a:ext>
            </a:extLst>
          </p:cNvPr>
          <p:cNvSpPr>
            <a:spLocks noGrp="1"/>
          </p:cNvSpPr>
          <p:nvPr>
            <p:ph type="dt" sz="half" idx="10"/>
          </p:nvPr>
        </p:nvSpPr>
        <p:spPr/>
        <p:txBody>
          <a:bodyPr/>
          <a:lstStyle/>
          <a:p>
            <a:fld id="{0A978C92-B382-874E-A4DB-03A114902F56}" type="datetimeFigureOut">
              <a:rPr lang="en-US" smtClean="0"/>
              <a:t>11/19/24</a:t>
            </a:fld>
            <a:endParaRPr lang="en-US"/>
          </a:p>
        </p:txBody>
      </p:sp>
      <p:sp>
        <p:nvSpPr>
          <p:cNvPr id="4" name="Footer Placeholder 3">
            <a:extLst>
              <a:ext uri="{FF2B5EF4-FFF2-40B4-BE49-F238E27FC236}">
                <a16:creationId xmlns:a16="http://schemas.microsoft.com/office/drawing/2014/main" id="{C335ACD8-C534-0229-33F5-6B8CC1721B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255C21-64D4-1F9B-BB57-BF48C028FE12}"/>
              </a:ext>
            </a:extLst>
          </p:cNvPr>
          <p:cNvSpPr>
            <a:spLocks noGrp="1"/>
          </p:cNvSpPr>
          <p:nvPr>
            <p:ph type="sldNum" sz="quarter" idx="12"/>
          </p:nvPr>
        </p:nvSpPr>
        <p:spPr/>
        <p:txBody>
          <a:bodyPr/>
          <a:lstStyle/>
          <a:p>
            <a:fld id="{AD31D8AD-B59F-2D4B-A1E7-75C452FFB6D5}" type="slidenum">
              <a:rPr lang="en-US" smtClean="0"/>
              <a:t>‹#›</a:t>
            </a:fld>
            <a:endParaRPr lang="en-US"/>
          </a:p>
        </p:txBody>
      </p:sp>
    </p:spTree>
    <p:extLst>
      <p:ext uri="{BB962C8B-B14F-4D97-AF65-F5344CB8AC3E}">
        <p14:creationId xmlns:p14="http://schemas.microsoft.com/office/powerpoint/2010/main" val="285130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2163D5-CC37-B42F-E531-389C9FDD8D2A}"/>
              </a:ext>
            </a:extLst>
          </p:cNvPr>
          <p:cNvSpPr>
            <a:spLocks noGrp="1"/>
          </p:cNvSpPr>
          <p:nvPr>
            <p:ph type="dt" sz="half" idx="10"/>
          </p:nvPr>
        </p:nvSpPr>
        <p:spPr/>
        <p:txBody>
          <a:bodyPr/>
          <a:lstStyle/>
          <a:p>
            <a:fld id="{0A978C92-B382-874E-A4DB-03A114902F56}" type="datetimeFigureOut">
              <a:rPr lang="en-US" smtClean="0"/>
              <a:t>11/19/24</a:t>
            </a:fld>
            <a:endParaRPr lang="en-US"/>
          </a:p>
        </p:txBody>
      </p:sp>
      <p:sp>
        <p:nvSpPr>
          <p:cNvPr id="3" name="Footer Placeholder 2">
            <a:extLst>
              <a:ext uri="{FF2B5EF4-FFF2-40B4-BE49-F238E27FC236}">
                <a16:creationId xmlns:a16="http://schemas.microsoft.com/office/drawing/2014/main" id="{F678CCDB-080E-E488-5497-8ACD6EF5E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1C193B-E73B-EC0D-9E78-42273D30B84D}"/>
              </a:ext>
            </a:extLst>
          </p:cNvPr>
          <p:cNvSpPr>
            <a:spLocks noGrp="1"/>
          </p:cNvSpPr>
          <p:nvPr>
            <p:ph type="sldNum" sz="quarter" idx="12"/>
          </p:nvPr>
        </p:nvSpPr>
        <p:spPr/>
        <p:txBody>
          <a:bodyPr/>
          <a:lstStyle/>
          <a:p>
            <a:fld id="{AD31D8AD-B59F-2D4B-A1E7-75C452FFB6D5}" type="slidenum">
              <a:rPr lang="en-US" smtClean="0"/>
              <a:t>‹#›</a:t>
            </a:fld>
            <a:endParaRPr lang="en-US"/>
          </a:p>
        </p:txBody>
      </p:sp>
    </p:spTree>
    <p:extLst>
      <p:ext uri="{BB962C8B-B14F-4D97-AF65-F5344CB8AC3E}">
        <p14:creationId xmlns:p14="http://schemas.microsoft.com/office/powerpoint/2010/main" val="2402407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2759-85E4-7700-90FB-D47CB2EA91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CBBC03-792A-4478-807B-80D0E6A86D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0F3331-FB3C-8F20-92A1-5264433EE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FFFD40-CF12-9E39-D7AB-8A4760FE2125}"/>
              </a:ext>
            </a:extLst>
          </p:cNvPr>
          <p:cNvSpPr>
            <a:spLocks noGrp="1"/>
          </p:cNvSpPr>
          <p:nvPr>
            <p:ph type="dt" sz="half" idx="10"/>
          </p:nvPr>
        </p:nvSpPr>
        <p:spPr/>
        <p:txBody>
          <a:bodyPr/>
          <a:lstStyle/>
          <a:p>
            <a:fld id="{0A978C92-B382-874E-A4DB-03A114902F56}" type="datetimeFigureOut">
              <a:rPr lang="en-US" smtClean="0"/>
              <a:t>11/19/24</a:t>
            </a:fld>
            <a:endParaRPr lang="en-US"/>
          </a:p>
        </p:txBody>
      </p:sp>
      <p:sp>
        <p:nvSpPr>
          <p:cNvPr id="6" name="Footer Placeholder 5">
            <a:extLst>
              <a:ext uri="{FF2B5EF4-FFF2-40B4-BE49-F238E27FC236}">
                <a16:creationId xmlns:a16="http://schemas.microsoft.com/office/drawing/2014/main" id="{C23C1A05-AD05-4F26-9945-8C752E1B1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C02032-3E08-8B63-7900-FF63C8FE4FA9}"/>
              </a:ext>
            </a:extLst>
          </p:cNvPr>
          <p:cNvSpPr>
            <a:spLocks noGrp="1"/>
          </p:cNvSpPr>
          <p:nvPr>
            <p:ph type="sldNum" sz="quarter" idx="12"/>
          </p:nvPr>
        </p:nvSpPr>
        <p:spPr/>
        <p:txBody>
          <a:bodyPr/>
          <a:lstStyle/>
          <a:p>
            <a:fld id="{AD31D8AD-B59F-2D4B-A1E7-75C452FFB6D5}" type="slidenum">
              <a:rPr lang="en-US" smtClean="0"/>
              <a:t>‹#›</a:t>
            </a:fld>
            <a:endParaRPr lang="en-US"/>
          </a:p>
        </p:txBody>
      </p:sp>
    </p:spTree>
    <p:extLst>
      <p:ext uri="{BB962C8B-B14F-4D97-AF65-F5344CB8AC3E}">
        <p14:creationId xmlns:p14="http://schemas.microsoft.com/office/powerpoint/2010/main" val="37645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B4A73-D963-A553-638E-B9E569B624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C25C64-C472-5663-3A66-2E5F3A68C6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B3BB97-9F53-D2BF-5F45-1473D5AF8A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07335-C751-75A0-DADE-EFBC4B0105D8}"/>
              </a:ext>
            </a:extLst>
          </p:cNvPr>
          <p:cNvSpPr>
            <a:spLocks noGrp="1"/>
          </p:cNvSpPr>
          <p:nvPr>
            <p:ph type="dt" sz="half" idx="10"/>
          </p:nvPr>
        </p:nvSpPr>
        <p:spPr/>
        <p:txBody>
          <a:bodyPr/>
          <a:lstStyle/>
          <a:p>
            <a:fld id="{0A978C92-B382-874E-A4DB-03A114902F56}" type="datetimeFigureOut">
              <a:rPr lang="en-US" smtClean="0"/>
              <a:t>11/19/24</a:t>
            </a:fld>
            <a:endParaRPr lang="en-US"/>
          </a:p>
        </p:txBody>
      </p:sp>
      <p:sp>
        <p:nvSpPr>
          <p:cNvPr id="6" name="Footer Placeholder 5">
            <a:extLst>
              <a:ext uri="{FF2B5EF4-FFF2-40B4-BE49-F238E27FC236}">
                <a16:creationId xmlns:a16="http://schemas.microsoft.com/office/drawing/2014/main" id="{3AB99679-112B-5E83-1F73-F90156E9A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19722-3AE3-DFCB-C6CF-A29DC5472D3A}"/>
              </a:ext>
            </a:extLst>
          </p:cNvPr>
          <p:cNvSpPr>
            <a:spLocks noGrp="1"/>
          </p:cNvSpPr>
          <p:nvPr>
            <p:ph type="sldNum" sz="quarter" idx="12"/>
          </p:nvPr>
        </p:nvSpPr>
        <p:spPr/>
        <p:txBody>
          <a:bodyPr/>
          <a:lstStyle/>
          <a:p>
            <a:fld id="{AD31D8AD-B59F-2D4B-A1E7-75C452FFB6D5}" type="slidenum">
              <a:rPr lang="en-US" smtClean="0"/>
              <a:t>‹#›</a:t>
            </a:fld>
            <a:endParaRPr lang="en-US"/>
          </a:p>
        </p:txBody>
      </p:sp>
    </p:spTree>
    <p:extLst>
      <p:ext uri="{BB962C8B-B14F-4D97-AF65-F5344CB8AC3E}">
        <p14:creationId xmlns:p14="http://schemas.microsoft.com/office/powerpoint/2010/main" val="2822400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CC58-1B8C-9543-701D-EF7586F4A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27FE13-0A2C-CF5F-7234-7419602322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7889B-6EA9-B8DC-E040-5EA84A66E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978C92-B382-874E-A4DB-03A114902F56}" type="datetimeFigureOut">
              <a:rPr lang="en-US" smtClean="0"/>
              <a:t>11/19/24</a:t>
            </a:fld>
            <a:endParaRPr lang="en-US"/>
          </a:p>
        </p:txBody>
      </p:sp>
      <p:sp>
        <p:nvSpPr>
          <p:cNvPr id="5" name="Footer Placeholder 4">
            <a:extLst>
              <a:ext uri="{FF2B5EF4-FFF2-40B4-BE49-F238E27FC236}">
                <a16:creationId xmlns:a16="http://schemas.microsoft.com/office/drawing/2014/main" id="{BE16C85E-DFF5-8F6B-A036-1B1F286C1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FF1CE8-45F3-5D80-7294-72618DDD1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31D8AD-B59F-2D4B-A1E7-75C452FFB6D5}" type="slidenum">
              <a:rPr lang="en-US" smtClean="0"/>
              <a:t>‹#›</a:t>
            </a:fld>
            <a:endParaRPr lang="en-US"/>
          </a:p>
        </p:txBody>
      </p:sp>
    </p:spTree>
    <p:extLst>
      <p:ext uri="{BB962C8B-B14F-4D97-AF65-F5344CB8AC3E}">
        <p14:creationId xmlns:p14="http://schemas.microsoft.com/office/powerpoint/2010/main" val="404535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sv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A518CB-0496-6976-84B8-7D85AB3F61DE}"/>
              </a:ext>
            </a:extLst>
          </p:cNvPr>
          <p:cNvPicPr>
            <a:picLocks noChangeAspect="1"/>
          </p:cNvPicPr>
          <p:nvPr/>
        </p:nvPicPr>
        <p:blipFill>
          <a:blip r:embed="rId2"/>
          <a:srcRect l="1741" r="1203" b="1733"/>
          <a:stretch/>
        </p:blipFill>
        <p:spPr>
          <a:xfrm>
            <a:off x="3904488" y="-18380"/>
            <a:ext cx="4407408" cy="6739128"/>
          </a:xfrm>
          <a:prstGeom prst="rect">
            <a:avLst/>
          </a:prstGeom>
          <a:ln>
            <a:noFill/>
          </a:ln>
        </p:spPr>
      </p:pic>
    </p:spTree>
    <p:extLst>
      <p:ext uri="{BB962C8B-B14F-4D97-AF65-F5344CB8AC3E}">
        <p14:creationId xmlns:p14="http://schemas.microsoft.com/office/powerpoint/2010/main" val="143228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4D6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3C35040-91DD-AC69-2E2A-C29DAB247899}"/>
              </a:ext>
            </a:extLst>
          </p:cNvPr>
          <p:cNvGrpSpPr/>
          <p:nvPr/>
        </p:nvGrpSpPr>
        <p:grpSpPr>
          <a:xfrm>
            <a:off x="961826" y="1238250"/>
            <a:ext cx="10525324" cy="4940300"/>
            <a:chOff x="847526" y="1200150"/>
            <a:chExt cx="10525324" cy="4940300"/>
          </a:xfrm>
        </p:grpSpPr>
        <p:pic>
          <p:nvPicPr>
            <p:cNvPr id="7" name="Picture 6">
              <a:extLst>
                <a:ext uri="{FF2B5EF4-FFF2-40B4-BE49-F238E27FC236}">
                  <a16:creationId xmlns:a16="http://schemas.microsoft.com/office/drawing/2014/main" id="{AB06523A-68BE-8554-F479-B3C6A0BB99B0}"/>
                </a:ext>
              </a:extLst>
            </p:cNvPr>
            <p:cNvPicPr>
              <a:picLocks noChangeAspect="1"/>
            </p:cNvPicPr>
            <p:nvPr/>
          </p:nvPicPr>
          <p:blipFill>
            <a:blip r:embed="rId3"/>
            <a:stretch>
              <a:fillRect/>
            </a:stretch>
          </p:blipFill>
          <p:spPr>
            <a:xfrm>
              <a:off x="6128766" y="1200150"/>
              <a:ext cx="5244084" cy="4933950"/>
            </a:xfrm>
            <a:prstGeom prst="rect">
              <a:avLst/>
            </a:prstGeom>
          </p:spPr>
        </p:pic>
        <p:pic>
          <p:nvPicPr>
            <p:cNvPr id="8" name="Picture 7">
              <a:extLst>
                <a:ext uri="{FF2B5EF4-FFF2-40B4-BE49-F238E27FC236}">
                  <a16:creationId xmlns:a16="http://schemas.microsoft.com/office/drawing/2014/main" id="{A12C687C-E819-97EF-6F6C-002B3527D1D0}"/>
                </a:ext>
              </a:extLst>
            </p:cNvPr>
            <p:cNvPicPr>
              <a:picLocks noChangeAspect="1"/>
            </p:cNvPicPr>
            <p:nvPr/>
          </p:nvPicPr>
          <p:blipFill>
            <a:blip r:embed="rId4"/>
            <a:stretch>
              <a:fillRect/>
            </a:stretch>
          </p:blipFill>
          <p:spPr>
            <a:xfrm>
              <a:off x="847526" y="1206500"/>
              <a:ext cx="5096162" cy="4933950"/>
            </a:xfrm>
            <a:prstGeom prst="rect">
              <a:avLst/>
            </a:prstGeom>
          </p:spPr>
        </p:pic>
      </p:grpSp>
      <p:sp>
        <p:nvSpPr>
          <p:cNvPr id="9" name="TextBox 8">
            <a:extLst>
              <a:ext uri="{FF2B5EF4-FFF2-40B4-BE49-F238E27FC236}">
                <a16:creationId xmlns:a16="http://schemas.microsoft.com/office/drawing/2014/main" id="{7D53C30B-FF91-7875-2392-4CCA3C5CC84D}"/>
              </a:ext>
            </a:extLst>
          </p:cNvPr>
          <p:cNvSpPr txBox="1"/>
          <p:nvPr/>
        </p:nvSpPr>
        <p:spPr>
          <a:xfrm>
            <a:off x="2870200" y="476250"/>
            <a:ext cx="6451600" cy="461665"/>
          </a:xfrm>
          <a:prstGeom prst="rect">
            <a:avLst/>
          </a:prstGeom>
          <a:noFill/>
        </p:spPr>
        <p:txBody>
          <a:bodyPr wrap="square" rtlCol="0">
            <a:spAutoFit/>
          </a:bodyPr>
          <a:lstStyle/>
          <a:p>
            <a:pPr algn="ctr"/>
            <a:r>
              <a:rPr lang="en-US" sz="2400" b="1" dirty="0">
                <a:solidFill>
                  <a:schemeClr val="bg1"/>
                </a:solidFill>
                <a:latin typeface="Avenir Next" panose="020B0503020202020204" pitchFamily="34" charset="0"/>
              </a:rPr>
              <a:t>Multisolving in a World of Stocks</a:t>
            </a:r>
          </a:p>
        </p:txBody>
      </p:sp>
    </p:spTree>
    <p:extLst>
      <p:ext uri="{BB962C8B-B14F-4D97-AF65-F5344CB8AC3E}">
        <p14:creationId xmlns:p14="http://schemas.microsoft.com/office/powerpoint/2010/main" val="3103300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4D6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C85B68-4732-CF83-AF9D-C99CE872BB01}"/>
              </a:ext>
            </a:extLst>
          </p:cNvPr>
          <p:cNvPicPr>
            <a:picLocks noChangeAspect="1"/>
          </p:cNvPicPr>
          <p:nvPr/>
        </p:nvPicPr>
        <p:blipFill>
          <a:blip r:embed="rId3"/>
          <a:stretch>
            <a:fillRect/>
          </a:stretch>
        </p:blipFill>
        <p:spPr>
          <a:xfrm>
            <a:off x="0" y="1371600"/>
            <a:ext cx="6190500" cy="4114800"/>
          </a:xfrm>
          <a:prstGeom prst="rect">
            <a:avLst/>
          </a:prstGeom>
        </p:spPr>
      </p:pic>
      <p:sp>
        <p:nvSpPr>
          <p:cNvPr id="11" name="TextBox 10">
            <a:extLst>
              <a:ext uri="{FF2B5EF4-FFF2-40B4-BE49-F238E27FC236}">
                <a16:creationId xmlns:a16="http://schemas.microsoft.com/office/drawing/2014/main" id="{53AD3ECD-8612-5B75-5A63-AFA27622BBF4}"/>
              </a:ext>
            </a:extLst>
          </p:cNvPr>
          <p:cNvSpPr txBox="1"/>
          <p:nvPr/>
        </p:nvSpPr>
        <p:spPr>
          <a:xfrm>
            <a:off x="2079089" y="564803"/>
            <a:ext cx="1500732" cy="646331"/>
          </a:xfrm>
          <a:prstGeom prst="rect">
            <a:avLst/>
          </a:prstGeom>
          <a:noFill/>
        </p:spPr>
        <p:txBody>
          <a:bodyPr wrap="none" rtlCol="0">
            <a:spAutoFit/>
          </a:bodyPr>
          <a:lstStyle/>
          <a:p>
            <a:pPr algn="ctr"/>
            <a:r>
              <a:rPr lang="en-US" sz="3600" b="1" dirty="0">
                <a:solidFill>
                  <a:schemeClr val="bg1"/>
                </a:solidFill>
                <a:latin typeface="Avenir Next" panose="020B0503020202020204" pitchFamily="34" charset="0"/>
              </a:rPr>
              <a:t>Flows</a:t>
            </a:r>
          </a:p>
        </p:txBody>
      </p:sp>
      <p:sp>
        <p:nvSpPr>
          <p:cNvPr id="13" name="TextBox 12">
            <a:extLst>
              <a:ext uri="{FF2B5EF4-FFF2-40B4-BE49-F238E27FC236}">
                <a16:creationId xmlns:a16="http://schemas.microsoft.com/office/drawing/2014/main" id="{33467227-2A00-27E2-CA71-CAA73481FF98}"/>
              </a:ext>
            </a:extLst>
          </p:cNvPr>
          <p:cNvSpPr txBox="1"/>
          <p:nvPr/>
        </p:nvSpPr>
        <p:spPr>
          <a:xfrm>
            <a:off x="6621562" y="1371600"/>
            <a:ext cx="5100538"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Avenir Next" panose="020B0503020202020204" pitchFamily="34" charset="0"/>
              </a:rPr>
              <a:t>Movement, change </a:t>
            </a:r>
          </a:p>
          <a:p>
            <a:pPr marL="342900" indent="-342900">
              <a:buFont typeface="Arial" panose="020B0604020202020204" pitchFamily="34" charset="0"/>
              <a:buChar char="•"/>
            </a:pPr>
            <a:r>
              <a:rPr lang="en-US" sz="2400" dirty="0">
                <a:solidFill>
                  <a:schemeClr val="bg1"/>
                </a:solidFill>
                <a:latin typeface="Avenir Next" panose="020B0503020202020204" pitchFamily="34" charset="0"/>
              </a:rPr>
              <a:t>Nouns per unit time</a:t>
            </a:r>
          </a:p>
          <a:p>
            <a:pPr marL="342900" indent="-342900">
              <a:buFont typeface="Arial" panose="020B0604020202020204" pitchFamily="34" charset="0"/>
              <a:buChar char="•"/>
            </a:pPr>
            <a:r>
              <a:rPr lang="en-US" sz="2400" dirty="0">
                <a:solidFill>
                  <a:schemeClr val="bg1"/>
                </a:solidFill>
                <a:latin typeface="Avenir Next" panose="020B0503020202020204" pitchFamily="34" charset="0"/>
              </a:rPr>
              <a:t>Inflows fill stocks, outflows drain them</a:t>
            </a:r>
          </a:p>
        </p:txBody>
      </p:sp>
      <p:sp>
        <p:nvSpPr>
          <p:cNvPr id="15" name="TextBox 14">
            <a:extLst>
              <a:ext uri="{FF2B5EF4-FFF2-40B4-BE49-F238E27FC236}">
                <a16:creationId xmlns:a16="http://schemas.microsoft.com/office/drawing/2014/main" id="{DDF3AF3B-A317-71B4-F410-581E7C6A3777}"/>
              </a:ext>
            </a:extLst>
          </p:cNvPr>
          <p:cNvSpPr txBox="1"/>
          <p:nvPr/>
        </p:nvSpPr>
        <p:spPr>
          <a:xfrm>
            <a:off x="4689768" y="5466834"/>
            <a:ext cx="1500732" cy="230832"/>
          </a:xfrm>
          <a:prstGeom prst="rect">
            <a:avLst/>
          </a:prstGeom>
          <a:noFill/>
        </p:spPr>
        <p:txBody>
          <a:bodyPr wrap="none" rtlCol="0">
            <a:spAutoFit/>
          </a:bodyPr>
          <a:lstStyle/>
          <a:p>
            <a:r>
              <a:rPr lang="en-US" sz="900" dirty="0">
                <a:solidFill>
                  <a:schemeClr val="bg1"/>
                </a:solidFill>
              </a:rPr>
              <a:t>Image Courtesy of </a:t>
            </a:r>
            <a:r>
              <a:rPr lang="en-US" sz="900" dirty="0" err="1">
                <a:solidFill>
                  <a:schemeClr val="bg1"/>
                </a:solidFill>
              </a:rPr>
              <a:t>Pixabay</a:t>
            </a:r>
            <a:endParaRPr lang="en-US" sz="900" dirty="0">
              <a:solidFill>
                <a:schemeClr val="bg1"/>
              </a:solidFill>
            </a:endParaRPr>
          </a:p>
        </p:txBody>
      </p:sp>
      <p:sp>
        <p:nvSpPr>
          <p:cNvPr id="17" name="TextBox 16">
            <a:extLst>
              <a:ext uri="{FF2B5EF4-FFF2-40B4-BE49-F238E27FC236}">
                <a16:creationId xmlns:a16="http://schemas.microsoft.com/office/drawing/2014/main" id="{90EA33D5-D9B3-28C7-DE5D-DF6541DD35B4}"/>
              </a:ext>
            </a:extLst>
          </p:cNvPr>
          <p:cNvSpPr txBox="1"/>
          <p:nvPr/>
        </p:nvSpPr>
        <p:spPr>
          <a:xfrm>
            <a:off x="6948000" y="3414892"/>
            <a:ext cx="4330700" cy="3046988"/>
          </a:xfrm>
          <a:prstGeom prst="rect">
            <a:avLst/>
          </a:prstGeom>
          <a:noFill/>
        </p:spPr>
        <p:txBody>
          <a:bodyPr wrap="square">
            <a:spAutoFit/>
          </a:bodyPr>
          <a:lstStyle/>
          <a:p>
            <a:r>
              <a:rPr lang="en-US" sz="2400" dirty="0">
                <a:solidFill>
                  <a:schemeClr val="bg1"/>
                </a:solidFill>
                <a:latin typeface="Avenir Book" panose="02000503020000020003" pitchFamily="2" charset="0"/>
              </a:rPr>
              <a:t>“When you multisolve you are working with all of this flow and movement, nudging it, steering it, creating tiny new rivulets or giant rivers, or plugging holes to stop something vital from leaking away.”</a:t>
            </a:r>
          </a:p>
        </p:txBody>
      </p:sp>
    </p:spTree>
    <p:extLst>
      <p:ext uri="{BB962C8B-B14F-4D97-AF65-F5344CB8AC3E}">
        <p14:creationId xmlns:p14="http://schemas.microsoft.com/office/powerpoint/2010/main" val="2274510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14D6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885EB8-3DD2-69FE-1252-7C100216A936}"/>
              </a:ext>
            </a:extLst>
          </p:cNvPr>
          <p:cNvSpPr>
            <a:spLocks noChangeAspect="1"/>
          </p:cNvSpPr>
          <p:nvPr/>
        </p:nvSpPr>
        <p:spPr>
          <a:xfrm>
            <a:off x="304800" y="1600200"/>
            <a:ext cx="3657600" cy="3657600"/>
          </a:xfrm>
          <a:prstGeom prst="rect">
            <a:avLst/>
          </a:prstGeom>
          <a:solidFill>
            <a:srgbClr val="FD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14D60"/>
                </a:solidFill>
                <a:latin typeface="Avenir Book" panose="02000503020000020003" pitchFamily="2" charset="0"/>
              </a:rPr>
              <a:t>A stock will increase…</a:t>
            </a:r>
          </a:p>
          <a:p>
            <a:pPr algn="ctr"/>
            <a:endParaRPr lang="en-US" sz="2400" dirty="0">
              <a:solidFill>
                <a:srgbClr val="014D60"/>
              </a:solidFill>
              <a:latin typeface="Avenir Book" panose="02000503020000020003" pitchFamily="2" charset="0"/>
            </a:endParaRPr>
          </a:p>
          <a:p>
            <a:pPr algn="ctr"/>
            <a:r>
              <a:rPr lang="en-US" sz="2400" dirty="0">
                <a:solidFill>
                  <a:srgbClr val="014D60"/>
                </a:solidFill>
                <a:latin typeface="Avenir Book" panose="02000503020000020003" pitchFamily="2" charset="0"/>
              </a:rPr>
              <a:t>If the sum of the </a:t>
            </a:r>
            <a:r>
              <a:rPr lang="en-US" sz="2400" b="1" dirty="0">
                <a:solidFill>
                  <a:srgbClr val="014D60"/>
                </a:solidFill>
                <a:latin typeface="Avenir Book" panose="02000503020000020003" pitchFamily="2" charset="0"/>
              </a:rPr>
              <a:t>inflows</a:t>
            </a:r>
            <a:r>
              <a:rPr lang="en-US" sz="2400" dirty="0">
                <a:solidFill>
                  <a:srgbClr val="014D60"/>
                </a:solidFill>
                <a:latin typeface="Avenir Book" panose="02000503020000020003" pitchFamily="2" charset="0"/>
              </a:rPr>
              <a:t> is more than the sum of the </a:t>
            </a:r>
            <a:r>
              <a:rPr lang="en-US" sz="2400" b="1" dirty="0">
                <a:solidFill>
                  <a:srgbClr val="014D60"/>
                </a:solidFill>
                <a:latin typeface="Avenir Book" panose="02000503020000020003" pitchFamily="2" charset="0"/>
              </a:rPr>
              <a:t>outflows</a:t>
            </a:r>
            <a:r>
              <a:rPr lang="en-US" sz="2400" dirty="0">
                <a:solidFill>
                  <a:srgbClr val="014D60"/>
                </a:solidFill>
                <a:latin typeface="Avenir Book" panose="02000503020000020003" pitchFamily="2" charset="0"/>
              </a:rPr>
              <a:t>.</a:t>
            </a:r>
          </a:p>
        </p:txBody>
      </p:sp>
      <p:sp>
        <p:nvSpPr>
          <p:cNvPr id="6" name="Rectangle 5">
            <a:extLst>
              <a:ext uri="{FF2B5EF4-FFF2-40B4-BE49-F238E27FC236}">
                <a16:creationId xmlns:a16="http://schemas.microsoft.com/office/drawing/2014/main" id="{4E312727-3268-EF88-6A29-EE0623F318FB}"/>
              </a:ext>
            </a:extLst>
          </p:cNvPr>
          <p:cNvSpPr>
            <a:spLocks noChangeAspect="1"/>
          </p:cNvSpPr>
          <p:nvPr/>
        </p:nvSpPr>
        <p:spPr>
          <a:xfrm>
            <a:off x="4267200" y="1600200"/>
            <a:ext cx="3657600" cy="3657600"/>
          </a:xfrm>
          <a:prstGeom prst="rect">
            <a:avLst/>
          </a:prstGeom>
          <a:solidFill>
            <a:srgbClr val="FD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14D60"/>
                </a:solidFill>
                <a:latin typeface="Avenir Book" panose="02000503020000020003" pitchFamily="2" charset="0"/>
              </a:rPr>
              <a:t>A stock will decrease…</a:t>
            </a:r>
          </a:p>
          <a:p>
            <a:pPr algn="ctr"/>
            <a:endParaRPr lang="en-US" sz="2400" dirty="0">
              <a:solidFill>
                <a:srgbClr val="014D60"/>
              </a:solidFill>
              <a:latin typeface="Avenir Book" panose="02000503020000020003" pitchFamily="2" charset="0"/>
            </a:endParaRPr>
          </a:p>
          <a:p>
            <a:pPr algn="ctr"/>
            <a:r>
              <a:rPr lang="en-US" sz="2400" dirty="0">
                <a:solidFill>
                  <a:srgbClr val="014D60"/>
                </a:solidFill>
                <a:latin typeface="Avenir Book" panose="02000503020000020003" pitchFamily="2" charset="0"/>
              </a:rPr>
              <a:t>if the sum of the </a:t>
            </a:r>
            <a:r>
              <a:rPr lang="en-US" sz="2400" b="1" dirty="0">
                <a:solidFill>
                  <a:srgbClr val="014D60"/>
                </a:solidFill>
                <a:latin typeface="Avenir Book" panose="02000503020000020003" pitchFamily="2" charset="0"/>
              </a:rPr>
              <a:t>outflows</a:t>
            </a:r>
            <a:r>
              <a:rPr lang="en-US" sz="2400" dirty="0">
                <a:solidFill>
                  <a:srgbClr val="014D60"/>
                </a:solidFill>
                <a:latin typeface="Avenir Book" panose="02000503020000020003" pitchFamily="2" charset="0"/>
              </a:rPr>
              <a:t> is more than the sum of the </a:t>
            </a:r>
            <a:r>
              <a:rPr lang="en-US" sz="2400" b="1" dirty="0">
                <a:solidFill>
                  <a:srgbClr val="014D60"/>
                </a:solidFill>
                <a:latin typeface="Avenir Book" panose="02000503020000020003" pitchFamily="2" charset="0"/>
              </a:rPr>
              <a:t>inflows</a:t>
            </a:r>
            <a:r>
              <a:rPr lang="en-US" sz="2400" dirty="0">
                <a:solidFill>
                  <a:srgbClr val="014D60"/>
                </a:solidFill>
                <a:latin typeface="Avenir Book" panose="02000503020000020003" pitchFamily="2" charset="0"/>
              </a:rPr>
              <a:t>.</a:t>
            </a:r>
          </a:p>
        </p:txBody>
      </p:sp>
      <p:sp>
        <p:nvSpPr>
          <p:cNvPr id="7" name="Rectangle 6">
            <a:extLst>
              <a:ext uri="{FF2B5EF4-FFF2-40B4-BE49-F238E27FC236}">
                <a16:creationId xmlns:a16="http://schemas.microsoft.com/office/drawing/2014/main" id="{5CEACB1D-835E-D860-169C-422F512674D4}"/>
              </a:ext>
            </a:extLst>
          </p:cNvPr>
          <p:cNvSpPr>
            <a:spLocks noChangeAspect="1"/>
          </p:cNvSpPr>
          <p:nvPr/>
        </p:nvSpPr>
        <p:spPr>
          <a:xfrm>
            <a:off x="8229600" y="1600200"/>
            <a:ext cx="3657600" cy="3657600"/>
          </a:xfrm>
          <a:prstGeom prst="rect">
            <a:avLst/>
          </a:prstGeom>
          <a:solidFill>
            <a:srgbClr val="FD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14D60"/>
                </a:solidFill>
                <a:latin typeface="Avenir Book" panose="02000503020000020003" pitchFamily="2" charset="0"/>
              </a:rPr>
              <a:t>A stock will stay steady…</a:t>
            </a:r>
          </a:p>
          <a:p>
            <a:pPr algn="ctr"/>
            <a:endParaRPr lang="en-US" sz="2400" dirty="0">
              <a:solidFill>
                <a:srgbClr val="014D60"/>
              </a:solidFill>
              <a:latin typeface="Avenir Book" panose="02000503020000020003" pitchFamily="2" charset="0"/>
            </a:endParaRPr>
          </a:p>
          <a:p>
            <a:pPr algn="ctr"/>
            <a:r>
              <a:rPr lang="en-US" sz="2400" dirty="0">
                <a:solidFill>
                  <a:srgbClr val="014D60"/>
                </a:solidFill>
                <a:latin typeface="Avenir Book" panose="02000503020000020003" pitchFamily="2" charset="0"/>
              </a:rPr>
              <a:t>if the sum of the outflows </a:t>
            </a:r>
            <a:r>
              <a:rPr lang="en-US" sz="2400" b="1" dirty="0">
                <a:solidFill>
                  <a:srgbClr val="014D60"/>
                </a:solidFill>
                <a:latin typeface="Avenir Book" panose="02000503020000020003" pitchFamily="2" charset="0"/>
              </a:rPr>
              <a:t>equals</a:t>
            </a:r>
            <a:r>
              <a:rPr lang="en-US" sz="2400" dirty="0">
                <a:solidFill>
                  <a:srgbClr val="014D60"/>
                </a:solidFill>
                <a:latin typeface="Avenir Book" panose="02000503020000020003" pitchFamily="2" charset="0"/>
              </a:rPr>
              <a:t> the sum of the inflows.</a:t>
            </a:r>
          </a:p>
        </p:txBody>
      </p:sp>
    </p:spTree>
    <p:extLst>
      <p:ext uri="{BB962C8B-B14F-4D97-AF65-F5344CB8AC3E}">
        <p14:creationId xmlns:p14="http://schemas.microsoft.com/office/powerpoint/2010/main" val="112890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4D60"/>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3AD3ECD-8612-5B75-5A63-AFA27622BBF4}"/>
              </a:ext>
            </a:extLst>
          </p:cNvPr>
          <p:cNvSpPr txBox="1"/>
          <p:nvPr/>
        </p:nvSpPr>
        <p:spPr>
          <a:xfrm>
            <a:off x="0" y="578705"/>
            <a:ext cx="6519349" cy="646331"/>
          </a:xfrm>
          <a:prstGeom prst="rect">
            <a:avLst/>
          </a:prstGeom>
          <a:noFill/>
        </p:spPr>
        <p:txBody>
          <a:bodyPr wrap="none" rtlCol="0">
            <a:spAutoFit/>
          </a:bodyPr>
          <a:lstStyle/>
          <a:p>
            <a:pPr algn="ctr"/>
            <a:r>
              <a:rPr lang="en-US" sz="3600" b="1" dirty="0">
                <a:solidFill>
                  <a:schemeClr val="bg1"/>
                </a:solidFill>
                <a:latin typeface="Avenir Next" panose="020B0503020202020204" pitchFamily="34" charset="0"/>
              </a:rPr>
              <a:t>Reinforcing </a:t>
            </a:r>
            <a:r>
              <a:rPr lang="en-US" sz="3600" b="1" dirty="0">
                <a:solidFill>
                  <a:srgbClr val="FBF6F3"/>
                </a:solidFill>
                <a:latin typeface="Avenir Next" panose="020B0503020202020204" pitchFamily="34" charset="0"/>
              </a:rPr>
              <a:t>Feedback</a:t>
            </a:r>
            <a:r>
              <a:rPr lang="en-US" sz="3600" b="1" dirty="0">
                <a:solidFill>
                  <a:schemeClr val="bg1"/>
                </a:solidFill>
                <a:latin typeface="Avenir Next" panose="020B0503020202020204" pitchFamily="34" charset="0"/>
              </a:rPr>
              <a:t> Loops</a:t>
            </a:r>
          </a:p>
        </p:txBody>
      </p:sp>
      <p:sp>
        <p:nvSpPr>
          <p:cNvPr id="13" name="TextBox 12">
            <a:extLst>
              <a:ext uri="{FF2B5EF4-FFF2-40B4-BE49-F238E27FC236}">
                <a16:creationId xmlns:a16="http://schemas.microsoft.com/office/drawing/2014/main" id="{33467227-2A00-27E2-CA71-CAA73481FF98}"/>
              </a:ext>
            </a:extLst>
          </p:cNvPr>
          <p:cNvSpPr txBox="1"/>
          <p:nvPr/>
        </p:nvSpPr>
        <p:spPr>
          <a:xfrm>
            <a:off x="5629801" y="1366547"/>
            <a:ext cx="570738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Avenir Next" panose="020B0503020202020204" pitchFamily="34" charset="0"/>
              </a:rPr>
              <a:t>Change that feeds upon itself</a:t>
            </a:r>
          </a:p>
          <a:p>
            <a:pPr marL="342900" indent="-342900">
              <a:buFont typeface="Arial" panose="020B0604020202020204" pitchFamily="34" charset="0"/>
              <a:buChar char="•"/>
            </a:pPr>
            <a:r>
              <a:rPr lang="en-US" sz="2400" dirty="0">
                <a:solidFill>
                  <a:schemeClr val="bg1"/>
                </a:solidFill>
                <a:latin typeface="Avenir Next" panose="020B0503020202020204" pitchFamily="34" charset="0"/>
              </a:rPr>
              <a:t>Slow change that suddenly explodes</a:t>
            </a:r>
          </a:p>
        </p:txBody>
      </p:sp>
      <p:sp>
        <p:nvSpPr>
          <p:cNvPr id="15" name="TextBox 14">
            <a:extLst>
              <a:ext uri="{FF2B5EF4-FFF2-40B4-BE49-F238E27FC236}">
                <a16:creationId xmlns:a16="http://schemas.microsoft.com/office/drawing/2014/main" id="{DDF3AF3B-A317-71B4-F410-581E7C6A3777}"/>
              </a:ext>
            </a:extLst>
          </p:cNvPr>
          <p:cNvSpPr txBox="1"/>
          <p:nvPr/>
        </p:nvSpPr>
        <p:spPr>
          <a:xfrm>
            <a:off x="3379098" y="5604904"/>
            <a:ext cx="1500732" cy="230832"/>
          </a:xfrm>
          <a:prstGeom prst="rect">
            <a:avLst/>
          </a:prstGeom>
          <a:noFill/>
        </p:spPr>
        <p:txBody>
          <a:bodyPr wrap="none" rtlCol="0">
            <a:spAutoFit/>
          </a:bodyPr>
          <a:lstStyle/>
          <a:p>
            <a:r>
              <a:rPr lang="en-US" sz="900" dirty="0">
                <a:solidFill>
                  <a:schemeClr val="bg1"/>
                </a:solidFill>
              </a:rPr>
              <a:t>Image Courtesy of </a:t>
            </a:r>
            <a:r>
              <a:rPr lang="en-US" sz="900" dirty="0" err="1">
                <a:solidFill>
                  <a:schemeClr val="bg1"/>
                </a:solidFill>
              </a:rPr>
              <a:t>Pixabay</a:t>
            </a:r>
            <a:endParaRPr lang="en-US" sz="900" dirty="0">
              <a:solidFill>
                <a:schemeClr val="bg1"/>
              </a:solidFill>
            </a:endParaRPr>
          </a:p>
        </p:txBody>
      </p:sp>
      <p:sp>
        <p:nvSpPr>
          <p:cNvPr id="17" name="TextBox 16">
            <a:extLst>
              <a:ext uri="{FF2B5EF4-FFF2-40B4-BE49-F238E27FC236}">
                <a16:creationId xmlns:a16="http://schemas.microsoft.com/office/drawing/2014/main" id="{90EA33D5-D9B3-28C7-DE5D-DF6541DD35B4}"/>
              </a:ext>
            </a:extLst>
          </p:cNvPr>
          <p:cNvSpPr txBox="1"/>
          <p:nvPr/>
        </p:nvSpPr>
        <p:spPr>
          <a:xfrm>
            <a:off x="5888192" y="3052824"/>
            <a:ext cx="5190598" cy="1938992"/>
          </a:xfrm>
          <a:prstGeom prst="rect">
            <a:avLst/>
          </a:prstGeom>
          <a:noFill/>
        </p:spPr>
        <p:txBody>
          <a:bodyPr wrap="square">
            <a:spAutoFit/>
          </a:bodyPr>
          <a:lstStyle/>
          <a:p>
            <a:r>
              <a:rPr lang="en-US" sz="2400" dirty="0">
                <a:solidFill>
                  <a:schemeClr val="bg1"/>
                </a:solidFill>
                <a:latin typeface="Avenir Book" panose="02000503020000020003" pitchFamily="2" charset="0"/>
              </a:rPr>
              <a:t>“When someone says that ‘small changes can snowball,’ says that something ‘spreads like wildfire,’ or refers to a ‘downward spiral’ they’re talking about reinforcing feedback.”</a:t>
            </a:r>
          </a:p>
        </p:txBody>
      </p:sp>
      <p:pic>
        <p:nvPicPr>
          <p:cNvPr id="4" name="Picture 3">
            <a:extLst>
              <a:ext uri="{FF2B5EF4-FFF2-40B4-BE49-F238E27FC236}">
                <a16:creationId xmlns:a16="http://schemas.microsoft.com/office/drawing/2014/main" id="{6578C51A-4A3A-1B0C-F52A-622B3460D830}"/>
              </a:ext>
            </a:extLst>
          </p:cNvPr>
          <p:cNvPicPr>
            <a:picLocks noChangeAspect="1"/>
          </p:cNvPicPr>
          <p:nvPr/>
        </p:nvPicPr>
        <p:blipFill>
          <a:blip r:embed="rId3"/>
          <a:stretch>
            <a:fillRect/>
          </a:stretch>
        </p:blipFill>
        <p:spPr>
          <a:xfrm>
            <a:off x="0" y="1366547"/>
            <a:ext cx="4879830" cy="4212262"/>
          </a:xfrm>
          <a:prstGeom prst="rect">
            <a:avLst/>
          </a:prstGeom>
        </p:spPr>
      </p:pic>
    </p:spTree>
    <p:extLst>
      <p:ext uri="{BB962C8B-B14F-4D97-AF65-F5344CB8AC3E}">
        <p14:creationId xmlns:p14="http://schemas.microsoft.com/office/powerpoint/2010/main" val="300017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93F408-1C73-69C7-A3BF-BE6A3499E93A}"/>
              </a:ext>
            </a:extLst>
          </p:cNvPr>
          <p:cNvPicPr>
            <a:picLocks noChangeAspect="1"/>
          </p:cNvPicPr>
          <p:nvPr/>
        </p:nvPicPr>
        <p:blipFill>
          <a:blip r:embed="rId3"/>
          <a:stretch>
            <a:fillRect/>
          </a:stretch>
        </p:blipFill>
        <p:spPr>
          <a:xfrm>
            <a:off x="3003550" y="323850"/>
            <a:ext cx="6184900" cy="6210300"/>
          </a:xfrm>
          <a:prstGeom prst="rect">
            <a:avLst/>
          </a:prstGeom>
        </p:spPr>
      </p:pic>
    </p:spTree>
    <p:extLst>
      <p:ext uri="{BB962C8B-B14F-4D97-AF65-F5344CB8AC3E}">
        <p14:creationId xmlns:p14="http://schemas.microsoft.com/office/powerpoint/2010/main" val="1653341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4D60"/>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3AD3ECD-8612-5B75-5A63-AFA27622BBF4}"/>
              </a:ext>
            </a:extLst>
          </p:cNvPr>
          <p:cNvSpPr txBox="1"/>
          <p:nvPr/>
        </p:nvSpPr>
        <p:spPr>
          <a:xfrm>
            <a:off x="0" y="556737"/>
            <a:ext cx="6134949" cy="646331"/>
          </a:xfrm>
          <a:prstGeom prst="rect">
            <a:avLst/>
          </a:prstGeom>
          <a:noFill/>
        </p:spPr>
        <p:txBody>
          <a:bodyPr wrap="none" rtlCol="0">
            <a:spAutoFit/>
          </a:bodyPr>
          <a:lstStyle/>
          <a:p>
            <a:pPr algn="ctr"/>
            <a:r>
              <a:rPr lang="en-US" sz="3600" b="1" dirty="0">
                <a:solidFill>
                  <a:schemeClr val="bg1"/>
                </a:solidFill>
                <a:latin typeface="Avenir Next" panose="020B0503020202020204" pitchFamily="34" charset="0"/>
              </a:rPr>
              <a:t>Balancing Feedback Loops</a:t>
            </a:r>
          </a:p>
        </p:txBody>
      </p:sp>
      <p:sp>
        <p:nvSpPr>
          <p:cNvPr id="13" name="TextBox 12">
            <a:extLst>
              <a:ext uri="{FF2B5EF4-FFF2-40B4-BE49-F238E27FC236}">
                <a16:creationId xmlns:a16="http://schemas.microsoft.com/office/drawing/2014/main" id="{33467227-2A00-27E2-CA71-CAA73481FF98}"/>
              </a:ext>
            </a:extLst>
          </p:cNvPr>
          <p:cNvSpPr txBox="1"/>
          <p:nvPr/>
        </p:nvSpPr>
        <p:spPr>
          <a:xfrm>
            <a:off x="6621562" y="1371600"/>
            <a:ext cx="5100538"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Avenir Next" panose="020B0503020202020204" pitchFamily="34" charset="0"/>
              </a:rPr>
              <a:t>Goal seeking</a:t>
            </a:r>
          </a:p>
          <a:p>
            <a:pPr marL="342900" indent="-342900">
              <a:buFont typeface="Arial" panose="020B0604020202020204" pitchFamily="34" charset="0"/>
              <a:buChar char="•"/>
            </a:pPr>
            <a:r>
              <a:rPr lang="en-US" sz="2400" dirty="0">
                <a:solidFill>
                  <a:schemeClr val="bg1"/>
                </a:solidFill>
                <a:latin typeface="Avenir Next" panose="020B0503020202020204" pitchFamily="34" charset="0"/>
              </a:rPr>
              <a:t>Change resisting</a:t>
            </a:r>
          </a:p>
        </p:txBody>
      </p:sp>
      <p:sp>
        <p:nvSpPr>
          <p:cNvPr id="15" name="TextBox 14">
            <a:extLst>
              <a:ext uri="{FF2B5EF4-FFF2-40B4-BE49-F238E27FC236}">
                <a16:creationId xmlns:a16="http://schemas.microsoft.com/office/drawing/2014/main" id="{DDF3AF3B-A317-71B4-F410-581E7C6A3777}"/>
              </a:ext>
            </a:extLst>
          </p:cNvPr>
          <p:cNvSpPr txBox="1"/>
          <p:nvPr/>
        </p:nvSpPr>
        <p:spPr>
          <a:xfrm>
            <a:off x="5349730" y="5424100"/>
            <a:ext cx="933269" cy="230832"/>
          </a:xfrm>
          <a:prstGeom prst="rect">
            <a:avLst/>
          </a:prstGeom>
          <a:noFill/>
        </p:spPr>
        <p:txBody>
          <a:bodyPr wrap="none" rtlCol="0">
            <a:spAutoFit/>
          </a:bodyPr>
          <a:lstStyle/>
          <a:p>
            <a:r>
              <a:rPr lang="en-US" sz="900" dirty="0">
                <a:solidFill>
                  <a:schemeClr val="bg1"/>
                </a:solidFill>
              </a:rPr>
              <a:t>Image: </a:t>
            </a:r>
            <a:r>
              <a:rPr lang="en-US" sz="900" dirty="0" err="1">
                <a:solidFill>
                  <a:schemeClr val="bg1"/>
                </a:solidFill>
              </a:rPr>
              <a:t>Pixabay</a:t>
            </a:r>
            <a:endParaRPr lang="en-US" sz="900" dirty="0">
              <a:solidFill>
                <a:schemeClr val="bg1"/>
              </a:solidFill>
            </a:endParaRPr>
          </a:p>
        </p:txBody>
      </p:sp>
      <p:sp>
        <p:nvSpPr>
          <p:cNvPr id="17" name="TextBox 16">
            <a:extLst>
              <a:ext uri="{FF2B5EF4-FFF2-40B4-BE49-F238E27FC236}">
                <a16:creationId xmlns:a16="http://schemas.microsoft.com/office/drawing/2014/main" id="{90EA33D5-D9B3-28C7-DE5D-DF6541DD35B4}"/>
              </a:ext>
            </a:extLst>
          </p:cNvPr>
          <p:cNvSpPr txBox="1"/>
          <p:nvPr/>
        </p:nvSpPr>
        <p:spPr>
          <a:xfrm>
            <a:off x="6948000" y="3414892"/>
            <a:ext cx="4330700" cy="2308324"/>
          </a:xfrm>
          <a:prstGeom prst="rect">
            <a:avLst/>
          </a:prstGeom>
          <a:noFill/>
        </p:spPr>
        <p:txBody>
          <a:bodyPr wrap="square">
            <a:spAutoFit/>
          </a:bodyPr>
          <a:lstStyle/>
          <a:p>
            <a:r>
              <a:rPr lang="en-US" sz="2400" dirty="0">
                <a:solidFill>
                  <a:schemeClr val="bg1"/>
                </a:solidFill>
                <a:latin typeface="Avenir Book" panose="02000503020000020003" pitchFamily="2" charset="0"/>
              </a:rPr>
              <a:t>“Because of balancing feedback’s role in health, balance, and restoration, many </a:t>
            </a:r>
            <a:r>
              <a:rPr lang="en-US" sz="2400" dirty="0" err="1">
                <a:solidFill>
                  <a:schemeClr val="bg1"/>
                </a:solidFill>
                <a:latin typeface="Avenir Book" panose="02000503020000020003" pitchFamily="2" charset="0"/>
              </a:rPr>
              <a:t>multisolving</a:t>
            </a:r>
            <a:r>
              <a:rPr lang="en-US" sz="2400" dirty="0">
                <a:solidFill>
                  <a:schemeClr val="bg1"/>
                </a:solidFill>
                <a:latin typeface="Avenir Book" panose="02000503020000020003" pitchFamily="2" charset="0"/>
              </a:rPr>
              <a:t> strategies involve strengthening these loops.”</a:t>
            </a:r>
          </a:p>
        </p:txBody>
      </p:sp>
      <p:pic>
        <p:nvPicPr>
          <p:cNvPr id="4" name="Picture 3">
            <a:extLst>
              <a:ext uri="{FF2B5EF4-FFF2-40B4-BE49-F238E27FC236}">
                <a16:creationId xmlns:a16="http://schemas.microsoft.com/office/drawing/2014/main" id="{A61A42A7-527D-FBF0-B852-7C7BE35BFE6E}"/>
              </a:ext>
            </a:extLst>
          </p:cNvPr>
          <p:cNvPicPr>
            <a:picLocks noChangeAspect="1"/>
          </p:cNvPicPr>
          <p:nvPr/>
        </p:nvPicPr>
        <p:blipFill>
          <a:blip r:embed="rId3"/>
          <a:stretch>
            <a:fillRect/>
          </a:stretch>
        </p:blipFill>
        <p:spPr>
          <a:xfrm>
            <a:off x="0" y="1371600"/>
            <a:ext cx="6396569" cy="4283332"/>
          </a:xfrm>
          <a:prstGeom prst="rect">
            <a:avLst/>
          </a:prstGeom>
        </p:spPr>
      </p:pic>
      <p:sp>
        <p:nvSpPr>
          <p:cNvPr id="5" name="TextBox 4">
            <a:extLst>
              <a:ext uri="{FF2B5EF4-FFF2-40B4-BE49-F238E27FC236}">
                <a16:creationId xmlns:a16="http://schemas.microsoft.com/office/drawing/2014/main" id="{63A503E3-04A9-4338-4485-73D7BC432F9B}"/>
              </a:ext>
            </a:extLst>
          </p:cNvPr>
          <p:cNvSpPr txBox="1"/>
          <p:nvPr/>
        </p:nvSpPr>
        <p:spPr>
          <a:xfrm>
            <a:off x="4895837" y="5654932"/>
            <a:ext cx="1548822" cy="230832"/>
          </a:xfrm>
          <a:prstGeom prst="rect">
            <a:avLst/>
          </a:prstGeom>
          <a:noFill/>
        </p:spPr>
        <p:txBody>
          <a:bodyPr wrap="none" rtlCol="0">
            <a:spAutoFit/>
          </a:bodyPr>
          <a:lstStyle/>
          <a:p>
            <a:r>
              <a:rPr lang="en-US" sz="900" dirty="0">
                <a:solidFill>
                  <a:schemeClr val="bg1"/>
                </a:solidFill>
              </a:rPr>
              <a:t>Image Courtesy Beth </a:t>
            </a:r>
            <a:r>
              <a:rPr lang="en-US" sz="900" dirty="0" err="1">
                <a:solidFill>
                  <a:schemeClr val="bg1"/>
                </a:solidFill>
              </a:rPr>
              <a:t>Sawin</a:t>
            </a:r>
            <a:endParaRPr lang="en-US" sz="900" dirty="0">
              <a:solidFill>
                <a:schemeClr val="bg1"/>
              </a:solidFill>
            </a:endParaRPr>
          </a:p>
        </p:txBody>
      </p:sp>
    </p:spTree>
    <p:extLst>
      <p:ext uri="{BB962C8B-B14F-4D97-AF65-F5344CB8AC3E}">
        <p14:creationId xmlns:p14="http://schemas.microsoft.com/office/powerpoint/2010/main" val="774754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792FED-59F7-7291-B263-520512775B84}"/>
              </a:ext>
            </a:extLst>
          </p:cNvPr>
          <p:cNvSpPr/>
          <p:nvPr/>
        </p:nvSpPr>
        <p:spPr>
          <a:xfrm>
            <a:off x="0" y="0"/>
            <a:ext cx="12192000" cy="6858000"/>
          </a:xfrm>
          <a:prstGeom prst="rect">
            <a:avLst/>
          </a:prstGeom>
          <a:solidFill>
            <a:srgbClr val="014D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1B77899-C397-29FC-D86F-AB9AE5C1503A}"/>
              </a:ext>
            </a:extLst>
          </p:cNvPr>
          <p:cNvPicPr>
            <a:picLocks noChangeAspect="1"/>
          </p:cNvPicPr>
          <p:nvPr/>
        </p:nvPicPr>
        <p:blipFill>
          <a:blip r:embed="rId3"/>
          <a:stretch>
            <a:fillRect/>
          </a:stretch>
        </p:blipFill>
        <p:spPr>
          <a:xfrm>
            <a:off x="3028950" y="349250"/>
            <a:ext cx="6134100" cy="6159500"/>
          </a:xfrm>
          <a:prstGeom prst="rect">
            <a:avLst/>
          </a:prstGeom>
        </p:spPr>
      </p:pic>
    </p:spTree>
    <p:extLst>
      <p:ext uri="{BB962C8B-B14F-4D97-AF65-F5344CB8AC3E}">
        <p14:creationId xmlns:p14="http://schemas.microsoft.com/office/powerpoint/2010/main" val="553404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5FFA83-37E6-5DAF-C9D9-A148A64038E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D2763A1-14CE-1F56-FB70-F54ED8667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83BDD6A3-1A69-DDFB-A52A-C949BA545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474BF02-9746-4B71-3196-2E324DFAA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olorful light bulb with black lines">
            <a:extLst>
              <a:ext uri="{FF2B5EF4-FFF2-40B4-BE49-F238E27FC236}">
                <a16:creationId xmlns:a16="http://schemas.microsoft.com/office/drawing/2014/main" id="{8D2333CF-7842-93C9-66DF-35C1EA887ECD}"/>
              </a:ext>
            </a:extLst>
          </p:cNvPr>
          <p:cNvPicPr>
            <a:picLocks noChangeAspect="1"/>
          </p:cNvPicPr>
          <p:nvPr/>
        </p:nvPicPr>
        <p:blipFill>
          <a:blip r:embed="rId3"/>
          <a:srcRect l="10046" r="5953"/>
          <a:stretch/>
        </p:blipFill>
        <p:spPr>
          <a:xfrm>
            <a:off x="1988681" y="379213"/>
            <a:ext cx="3163938" cy="510718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E5426286-E82F-681E-EB57-2C71D44D4EA7}"/>
              </a:ext>
            </a:extLst>
          </p:cNvPr>
          <p:cNvSpPr txBox="1"/>
          <p:nvPr/>
        </p:nvSpPr>
        <p:spPr>
          <a:xfrm>
            <a:off x="5451089" y="2932806"/>
            <a:ext cx="4597732" cy="830997"/>
          </a:xfrm>
          <a:prstGeom prst="rect">
            <a:avLst/>
          </a:prstGeom>
          <a:noFill/>
        </p:spPr>
        <p:txBody>
          <a:bodyPr wrap="none" rtlCol="0">
            <a:spAutoFit/>
          </a:bodyPr>
          <a:lstStyle/>
          <a:p>
            <a:pPr algn="ctr"/>
            <a:r>
              <a:rPr lang="en-US" sz="2400" b="1" dirty="0">
                <a:latin typeface="Arno Pro Smbd" panose="02020502050506020403" pitchFamily="18" charset="0"/>
              </a:rPr>
              <a:t>Chapters 6-8</a:t>
            </a:r>
          </a:p>
          <a:p>
            <a:pPr algn="ctr"/>
            <a:r>
              <a:rPr lang="en-US" sz="2400" dirty="0">
                <a:latin typeface="Avenir Medium" panose="02000503020000020003" pitchFamily="2" charset="0"/>
              </a:rPr>
              <a:t>Whole Systems and Complexity</a:t>
            </a:r>
          </a:p>
        </p:txBody>
      </p:sp>
    </p:spTree>
    <p:extLst>
      <p:ext uri="{BB962C8B-B14F-4D97-AF65-F5344CB8AC3E}">
        <p14:creationId xmlns:p14="http://schemas.microsoft.com/office/powerpoint/2010/main" val="2754112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19760B-6895-D0CA-BA40-1ADAB4CFE700}"/>
              </a:ext>
            </a:extLst>
          </p:cNvPr>
          <p:cNvPicPr>
            <a:picLocks noChangeAspect="1"/>
          </p:cNvPicPr>
          <p:nvPr/>
        </p:nvPicPr>
        <p:blipFill>
          <a:blip r:embed="rId3"/>
          <a:stretch>
            <a:fillRect/>
          </a:stretch>
        </p:blipFill>
        <p:spPr>
          <a:xfrm>
            <a:off x="279400" y="153276"/>
            <a:ext cx="7772400" cy="6195848"/>
          </a:xfrm>
          <a:prstGeom prst="rect">
            <a:avLst/>
          </a:prstGeom>
        </p:spPr>
      </p:pic>
      <p:sp>
        <p:nvSpPr>
          <p:cNvPr id="3" name="TextBox 2">
            <a:extLst>
              <a:ext uri="{FF2B5EF4-FFF2-40B4-BE49-F238E27FC236}">
                <a16:creationId xmlns:a16="http://schemas.microsoft.com/office/drawing/2014/main" id="{1CD8D138-33C9-4DFD-9123-F18657152305}"/>
              </a:ext>
            </a:extLst>
          </p:cNvPr>
          <p:cNvSpPr txBox="1"/>
          <p:nvPr/>
        </p:nvSpPr>
        <p:spPr>
          <a:xfrm>
            <a:off x="8280400" y="2828835"/>
            <a:ext cx="3632200" cy="1569660"/>
          </a:xfrm>
          <a:prstGeom prst="rect">
            <a:avLst/>
          </a:prstGeom>
          <a:noFill/>
        </p:spPr>
        <p:txBody>
          <a:bodyPr wrap="square" rtlCol="0">
            <a:spAutoFit/>
          </a:bodyPr>
          <a:lstStyle/>
          <a:p>
            <a:r>
              <a:rPr lang="en-US" sz="3200" dirty="0">
                <a:solidFill>
                  <a:srgbClr val="014D60"/>
                </a:solidFill>
                <a:latin typeface="Avenir Book" panose="02000503020000020003" pitchFamily="2" charset="0"/>
              </a:rPr>
              <a:t>“The behavior of a system emerges from it’s structure.”</a:t>
            </a:r>
          </a:p>
        </p:txBody>
      </p:sp>
      <p:sp>
        <p:nvSpPr>
          <p:cNvPr id="4" name="TextBox 3">
            <a:extLst>
              <a:ext uri="{FF2B5EF4-FFF2-40B4-BE49-F238E27FC236}">
                <a16:creationId xmlns:a16="http://schemas.microsoft.com/office/drawing/2014/main" id="{CE26429A-D9FB-EDA1-3AC4-13E5ABCB481C}"/>
              </a:ext>
            </a:extLst>
          </p:cNvPr>
          <p:cNvSpPr txBox="1"/>
          <p:nvPr/>
        </p:nvSpPr>
        <p:spPr>
          <a:xfrm>
            <a:off x="10048849" y="6488668"/>
            <a:ext cx="1494127" cy="276999"/>
          </a:xfrm>
          <a:prstGeom prst="rect">
            <a:avLst/>
          </a:prstGeom>
          <a:noFill/>
        </p:spPr>
        <p:txBody>
          <a:bodyPr wrap="none" rtlCol="0">
            <a:spAutoFit/>
          </a:bodyPr>
          <a:lstStyle/>
          <a:p>
            <a:r>
              <a:rPr lang="en-US" sz="1200" dirty="0">
                <a:solidFill>
                  <a:srgbClr val="014D60"/>
                </a:solidFill>
              </a:rPr>
              <a:t>Art by Molly Schafer</a:t>
            </a:r>
          </a:p>
        </p:txBody>
      </p:sp>
    </p:spTree>
    <p:extLst>
      <p:ext uri="{BB962C8B-B14F-4D97-AF65-F5344CB8AC3E}">
        <p14:creationId xmlns:p14="http://schemas.microsoft.com/office/powerpoint/2010/main" val="2332001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E39F6C-3E55-D5EC-3F20-264A2E2D43E8}"/>
              </a:ext>
            </a:extLst>
          </p:cNvPr>
          <p:cNvPicPr>
            <a:picLocks noChangeAspect="1"/>
          </p:cNvPicPr>
          <p:nvPr/>
        </p:nvPicPr>
        <p:blipFill>
          <a:blip r:embed="rId3"/>
          <a:stretch>
            <a:fillRect/>
          </a:stretch>
        </p:blipFill>
        <p:spPr>
          <a:xfrm>
            <a:off x="3016250" y="317500"/>
            <a:ext cx="6159500" cy="6223000"/>
          </a:xfrm>
          <a:prstGeom prst="rect">
            <a:avLst/>
          </a:prstGeom>
        </p:spPr>
      </p:pic>
    </p:spTree>
    <p:extLst>
      <p:ext uri="{BB962C8B-B14F-4D97-AF65-F5344CB8AC3E}">
        <p14:creationId xmlns:p14="http://schemas.microsoft.com/office/powerpoint/2010/main" val="256508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olorful light bulb with black lines&#10;&#10;Description automatically generated">
            <a:extLst>
              <a:ext uri="{FF2B5EF4-FFF2-40B4-BE49-F238E27FC236}">
                <a16:creationId xmlns:a16="http://schemas.microsoft.com/office/drawing/2014/main" id="{375ADD0F-97F0-0893-4FF6-52DDCCB5E16F}"/>
              </a:ext>
            </a:extLst>
          </p:cNvPr>
          <p:cNvPicPr>
            <a:picLocks noChangeAspect="1"/>
          </p:cNvPicPr>
          <p:nvPr/>
        </p:nvPicPr>
        <p:blipFill>
          <a:blip r:embed="rId2"/>
          <a:srcRect l="10046" r="5953"/>
          <a:stretch/>
        </p:blipFill>
        <p:spPr>
          <a:xfrm>
            <a:off x="2024910" y="358893"/>
            <a:ext cx="3176555" cy="512750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3C8F6B3B-0E6D-6A93-25FB-2FED8C4F63C0}"/>
              </a:ext>
            </a:extLst>
          </p:cNvPr>
          <p:cNvSpPr txBox="1"/>
          <p:nvPr/>
        </p:nvSpPr>
        <p:spPr>
          <a:xfrm>
            <a:off x="5425032" y="2641599"/>
            <a:ext cx="6035447" cy="787401"/>
          </a:xfrm>
          <a:prstGeom prst="rect">
            <a:avLst/>
          </a:prstGeom>
        </p:spPr>
        <p:txBody>
          <a:bodyPr vert="horz" lIns="91440" tIns="45720" rIns="91440" bIns="45720" rtlCol="0">
            <a:noAutofit/>
          </a:bodyPr>
          <a:lstStyle/>
          <a:p>
            <a:pPr algn="ctr">
              <a:lnSpc>
                <a:spcPct val="90000"/>
              </a:lnSpc>
              <a:spcAft>
                <a:spcPts val="600"/>
              </a:spcAft>
            </a:pPr>
            <a:r>
              <a:rPr lang="en-US" sz="2400" b="1" dirty="0">
                <a:latin typeface="Arno Pro Smbd" panose="02020502050506020403" pitchFamily="18" charset="0"/>
                <a:ea typeface="Roboto" panose="02000000000000000000" pitchFamily="2" charset="0"/>
                <a:cs typeface="Roboto" panose="02000000000000000000" pitchFamily="2" charset="0"/>
              </a:rPr>
              <a:t>Introduction</a:t>
            </a:r>
          </a:p>
          <a:p>
            <a:pPr algn="ctr">
              <a:lnSpc>
                <a:spcPct val="90000"/>
              </a:lnSpc>
              <a:spcAft>
                <a:spcPts val="600"/>
              </a:spcAft>
            </a:pPr>
            <a:r>
              <a:rPr lang="en-US" sz="2400" dirty="0">
                <a:latin typeface="Avenir Medium" panose="02000503020000020003" pitchFamily="2" charset="0"/>
                <a:ea typeface="Roboto" panose="02000000000000000000" pitchFamily="2" charset="0"/>
                <a:cs typeface="Roboto" panose="02000000000000000000" pitchFamily="2" charset="0"/>
              </a:rPr>
              <a:t>Converging Crises, Cascading Solutions</a:t>
            </a:r>
          </a:p>
        </p:txBody>
      </p:sp>
    </p:spTree>
    <p:extLst>
      <p:ext uri="{BB962C8B-B14F-4D97-AF65-F5344CB8AC3E}">
        <p14:creationId xmlns:p14="http://schemas.microsoft.com/office/powerpoint/2010/main" val="419262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C8A35B-E49B-663A-984E-3C097D130DF5}"/>
              </a:ext>
            </a:extLst>
          </p:cNvPr>
          <p:cNvSpPr/>
          <p:nvPr/>
        </p:nvSpPr>
        <p:spPr>
          <a:xfrm>
            <a:off x="0" y="0"/>
            <a:ext cx="12192000" cy="6858000"/>
          </a:xfrm>
          <a:prstGeom prst="rect">
            <a:avLst/>
          </a:prstGeom>
          <a:solidFill>
            <a:srgbClr val="FD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5634A22-8A8C-AA48-43CD-EC0D68F9C095}"/>
              </a:ext>
            </a:extLst>
          </p:cNvPr>
          <p:cNvPicPr>
            <a:picLocks noChangeAspect="1"/>
          </p:cNvPicPr>
          <p:nvPr/>
        </p:nvPicPr>
        <p:blipFill>
          <a:blip r:embed="rId3"/>
          <a:stretch>
            <a:fillRect/>
          </a:stretch>
        </p:blipFill>
        <p:spPr>
          <a:xfrm>
            <a:off x="256311" y="-1"/>
            <a:ext cx="5611091" cy="6858000"/>
          </a:xfrm>
          <a:prstGeom prst="rect">
            <a:avLst/>
          </a:prstGeom>
        </p:spPr>
      </p:pic>
      <p:sp>
        <p:nvSpPr>
          <p:cNvPr id="5" name="TextBox 4">
            <a:extLst>
              <a:ext uri="{FF2B5EF4-FFF2-40B4-BE49-F238E27FC236}">
                <a16:creationId xmlns:a16="http://schemas.microsoft.com/office/drawing/2014/main" id="{79D5986A-DFF8-D3E4-0E4E-56BA1904D7EF}"/>
              </a:ext>
            </a:extLst>
          </p:cNvPr>
          <p:cNvSpPr txBox="1"/>
          <p:nvPr/>
        </p:nvSpPr>
        <p:spPr>
          <a:xfrm>
            <a:off x="6324599" y="2305615"/>
            <a:ext cx="4216400" cy="2246769"/>
          </a:xfrm>
          <a:prstGeom prst="rect">
            <a:avLst/>
          </a:prstGeom>
          <a:noFill/>
        </p:spPr>
        <p:txBody>
          <a:bodyPr wrap="square" rtlCol="0">
            <a:spAutoFit/>
          </a:bodyPr>
          <a:lstStyle/>
          <a:p>
            <a:r>
              <a:rPr lang="en-US" sz="2800" b="1" dirty="0">
                <a:solidFill>
                  <a:srgbClr val="50BFEE"/>
                </a:solidFill>
                <a:latin typeface="Avenir Book" panose="02000503020000020003" pitchFamily="2" charset="0"/>
              </a:rPr>
              <a:t>“A system is coherent when similar organizing principles are used at different scales or in different domains.”</a:t>
            </a:r>
          </a:p>
        </p:txBody>
      </p:sp>
      <p:sp>
        <p:nvSpPr>
          <p:cNvPr id="8" name="TextBox 7">
            <a:extLst>
              <a:ext uri="{FF2B5EF4-FFF2-40B4-BE49-F238E27FC236}">
                <a16:creationId xmlns:a16="http://schemas.microsoft.com/office/drawing/2014/main" id="{BD4A3053-6761-F823-AA07-630D146962CF}"/>
              </a:ext>
            </a:extLst>
          </p:cNvPr>
          <p:cNvSpPr txBox="1"/>
          <p:nvPr/>
        </p:nvSpPr>
        <p:spPr>
          <a:xfrm>
            <a:off x="10048849" y="6488668"/>
            <a:ext cx="1494127" cy="276999"/>
          </a:xfrm>
          <a:prstGeom prst="rect">
            <a:avLst/>
          </a:prstGeom>
          <a:noFill/>
        </p:spPr>
        <p:txBody>
          <a:bodyPr wrap="none" rtlCol="0">
            <a:spAutoFit/>
          </a:bodyPr>
          <a:lstStyle/>
          <a:p>
            <a:r>
              <a:rPr lang="en-US" sz="1200" dirty="0">
                <a:solidFill>
                  <a:srgbClr val="014D60"/>
                </a:solidFill>
              </a:rPr>
              <a:t>Art by Molly Schafer</a:t>
            </a:r>
          </a:p>
        </p:txBody>
      </p:sp>
    </p:spTree>
    <p:extLst>
      <p:ext uri="{BB962C8B-B14F-4D97-AF65-F5344CB8AC3E}">
        <p14:creationId xmlns:p14="http://schemas.microsoft.com/office/powerpoint/2010/main" val="733496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9BBBA3-6710-8DE8-8C31-7E3F01B68A4A}"/>
              </a:ext>
            </a:extLst>
          </p:cNvPr>
          <p:cNvSpPr/>
          <p:nvPr/>
        </p:nvSpPr>
        <p:spPr>
          <a:xfrm>
            <a:off x="0" y="0"/>
            <a:ext cx="12192000" cy="6858000"/>
          </a:xfrm>
          <a:prstGeom prst="rect">
            <a:avLst/>
          </a:prstGeom>
          <a:solidFill>
            <a:srgbClr val="014D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675E593-64D4-3ED4-9D62-BFD60E78F445}"/>
              </a:ext>
            </a:extLst>
          </p:cNvPr>
          <p:cNvSpPr/>
          <p:nvPr/>
        </p:nvSpPr>
        <p:spPr>
          <a:xfrm>
            <a:off x="3317875" y="1042416"/>
            <a:ext cx="2387600" cy="2386584"/>
          </a:xfrm>
          <a:prstGeom prst="rect">
            <a:avLst/>
          </a:prstGeom>
          <a:solidFill>
            <a:srgbClr val="FDF6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14D60"/>
                </a:solidFill>
                <a:latin typeface="Avenir Book" panose="02000503020000020003" pitchFamily="2" charset="0"/>
              </a:rPr>
              <a:t>Vision</a:t>
            </a:r>
          </a:p>
        </p:txBody>
      </p:sp>
      <p:sp>
        <p:nvSpPr>
          <p:cNvPr id="5" name="Rectangle 4">
            <a:extLst>
              <a:ext uri="{FF2B5EF4-FFF2-40B4-BE49-F238E27FC236}">
                <a16:creationId xmlns:a16="http://schemas.microsoft.com/office/drawing/2014/main" id="{8E6D3157-198F-92DB-B80F-FC5A3EA7E923}"/>
              </a:ext>
            </a:extLst>
          </p:cNvPr>
          <p:cNvSpPr/>
          <p:nvPr/>
        </p:nvSpPr>
        <p:spPr>
          <a:xfrm>
            <a:off x="6096000" y="1042416"/>
            <a:ext cx="2387600" cy="2386584"/>
          </a:xfrm>
          <a:prstGeom prst="rect">
            <a:avLst/>
          </a:prstGeom>
          <a:solidFill>
            <a:srgbClr val="FDF6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14D60"/>
                </a:solidFill>
                <a:latin typeface="Avenir Book" panose="02000503020000020003" pitchFamily="2" charset="0"/>
              </a:rPr>
              <a:t>Values</a:t>
            </a:r>
          </a:p>
        </p:txBody>
      </p:sp>
      <p:sp>
        <p:nvSpPr>
          <p:cNvPr id="6" name="Rectangle 5">
            <a:extLst>
              <a:ext uri="{FF2B5EF4-FFF2-40B4-BE49-F238E27FC236}">
                <a16:creationId xmlns:a16="http://schemas.microsoft.com/office/drawing/2014/main" id="{7FA74291-6D3D-F1EE-3769-AD66245B4A67}"/>
              </a:ext>
            </a:extLst>
          </p:cNvPr>
          <p:cNvSpPr/>
          <p:nvPr/>
        </p:nvSpPr>
        <p:spPr>
          <a:xfrm>
            <a:off x="3317875" y="3873500"/>
            <a:ext cx="2387600" cy="2386584"/>
          </a:xfrm>
          <a:prstGeom prst="rect">
            <a:avLst/>
          </a:prstGeom>
          <a:solidFill>
            <a:srgbClr val="FDF6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14D60"/>
                </a:solidFill>
                <a:latin typeface="Avenir Book" panose="02000503020000020003" pitchFamily="2" charset="0"/>
              </a:rPr>
              <a:t>Simple Rules</a:t>
            </a:r>
          </a:p>
        </p:txBody>
      </p:sp>
      <p:sp>
        <p:nvSpPr>
          <p:cNvPr id="7" name="Rectangle 6">
            <a:extLst>
              <a:ext uri="{FF2B5EF4-FFF2-40B4-BE49-F238E27FC236}">
                <a16:creationId xmlns:a16="http://schemas.microsoft.com/office/drawing/2014/main" id="{95B670AA-9CEA-D37C-FED7-B83C52401383}"/>
              </a:ext>
            </a:extLst>
          </p:cNvPr>
          <p:cNvSpPr/>
          <p:nvPr/>
        </p:nvSpPr>
        <p:spPr>
          <a:xfrm>
            <a:off x="6083300" y="3873500"/>
            <a:ext cx="2387600" cy="2386584"/>
          </a:xfrm>
          <a:prstGeom prst="rect">
            <a:avLst/>
          </a:prstGeom>
          <a:solidFill>
            <a:srgbClr val="FDF6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14D60"/>
                </a:solidFill>
                <a:latin typeface="Avenir Book" panose="02000503020000020003" pitchFamily="2" charset="0"/>
              </a:rPr>
              <a:t>Worldviews</a:t>
            </a:r>
          </a:p>
        </p:txBody>
      </p:sp>
      <p:sp>
        <p:nvSpPr>
          <p:cNvPr id="8" name="Oval 7">
            <a:extLst>
              <a:ext uri="{FF2B5EF4-FFF2-40B4-BE49-F238E27FC236}">
                <a16:creationId xmlns:a16="http://schemas.microsoft.com/office/drawing/2014/main" id="{2B22014C-79AF-9169-A175-D7590666ADFA}"/>
              </a:ext>
            </a:extLst>
          </p:cNvPr>
          <p:cNvSpPr/>
          <p:nvPr/>
        </p:nvSpPr>
        <p:spPr>
          <a:xfrm>
            <a:off x="5041900" y="2540000"/>
            <a:ext cx="1841500" cy="1841500"/>
          </a:xfrm>
          <a:prstGeom prst="ellipse">
            <a:avLst/>
          </a:prstGeom>
          <a:solidFill>
            <a:srgbClr val="50B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latin typeface="Avenir Book" panose="02000503020000020003" pitchFamily="2" charset="0"/>
              </a:rPr>
              <a:t>4 Ways to Steer Systems</a:t>
            </a:r>
          </a:p>
        </p:txBody>
      </p:sp>
    </p:spTree>
    <p:extLst>
      <p:ext uri="{BB962C8B-B14F-4D97-AF65-F5344CB8AC3E}">
        <p14:creationId xmlns:p14="http://schemas.microsoft.com/office/powerpoint/2010/main" val="808906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727549-1877-F83E-5C30-A726653B29C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007B66-9ABA-7FA9-08A3-91F7ECE70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C73D10B8-E8B4-DC3E-D082-787B1C455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851145BA-2F75-DD7A-46C8-3196C9DD0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olorful light bulb with black lines">
            <a:extLst>
              <a:ext uri="{FF2B5EF4-FFF2-40B4-BE49-F238E27FC236}">
                <a16:creationId xmlns:a16="http://schemas.microsoft.com/office/drawing/2014/main" id="{B5EA032C-B7F6-C591-89A5-F0A1EDE94F23}"/>
              </a:ext>
            </a:extLst>
          </p:cNvPr>
          <p:cNvPicPr>
            <a:picLocks noChangeAspect="1"/>
          </p:cNvPicPr>
          <p:nvPr/>
        </p:nvPicPr>
        <p:blipFill>
          <a:blip r:embed="rId3"/>
          <a:srcRect l="10046" r="5953"/>
          <a:stretch/>
        </p:blipFill>
        <p:spPr>
          <a:xfrm>
            <a:off x="1988681" y="379213"/>
            <a:ext cx="3163938" cy="510718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F632E0BA-64F9-7E16-0B5E-8AAB191E9261}"/>
              </a:ext>
            </a:extLst>
          </p:cNvPr>
          <p:cNvSpPr txBox="1"/>
          <p:nvPr/>
        </p:nvSpPr>
        <p:spPr>
          <a:xfrm>
            <a:off x="6221484" y="2932806"/>
            <a:ext cx="3198311" cy="830997"/>
          </a:xfrm>
          <a:prstGeom prst="rect">
            <a:avLst/>
          </a:prstGeom>
          <a:noFill/>
        </p:spPr>
        <p:txBody>
          <a:bodyPr wrap="none" rtlCol="0">
            <a:spAutoFit/>
          </a:bodyPr>
          <a:lstStyle/>
          <a:p>
            <a:pPr algn="ctr"/>
            <a:r>
              <a:rPr lang="en-US" sz="2400" b="1" dirty="0">
                <a:latin typeface="Arno Pro Smbd" panose="02020502050506020403" pitchFamily="18" charset="0"/>
              </a:rPr>
              <a:t>Chapters 9-12</a:t>
            </a:r>
          </a:p>
          <a:p>
            <a:pPr algn="ctr"/>
            <a:r>
              <a:rPr lang="en-US" sz="2400" dirty="0">
                <a:latin typeface="Avenir Medium" panose="02000503020000020003" pitchFamily="2" charset="0"/>
              </a:rPr>
              <a:t>Multisolving in Action</a:t>
            </a:r>
          </a:p>
        </p:txBody>
      </p:sp>
    </p:spTree>
    <p:extLst>
      <p:ext uri="{BB962C8B-B14F-4D97-AF65-F5344CB8AC3E}">
        <p14:creationId xmlns:p14="http://schemas.microsoft.com/office/powerpoint/2010/main" val="3107791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931FEA-E0F0-ED6E-1D1A-CFC67033E2A7}"/>
              </a:ext>
            </a:extLst>
          </p:cNvPr>
          <p:cNvPicPr>
            <a:picLocks noChangeAspect="1"/>
          </p:cNvPicPr>
          <p:nvPr/>
        </p:nvPicPr>
        <p:blipFill>
          <a:blip r:embed="rId3"/>
          <a:stretch>
            <a:fillRect/>
          </a:stretch>
        </p:blipFill>
        <p:spPr>
          <a:xfrm>
            <a:off x="3921156" y="135829"/>
            <a:ext cx="1478478" cy="1371600"/>
          </a:xfrm>
          <a:prstGeom prst="rect">
            <a:avLst/>
          </a:prstGeom>
        </p:spPr>
      </p:pic>
      <p:pic>
        <p:nvPicPr>
          <p:cNvPr id="8" name="Picture 7">
            <a:extLst>
              <a:ext uri="{FF2B5EF4-FFF2-40B4-BE49-F238E27FC236}">
                <a16:creationId xmlns:a16="http://schemas.microsoft.com/office/drawing/2014/main" id="{346EC659-796F-9570-E66D-C9A565A45B6B}"/>
              </a:ext>
            </a:extLst>
          </p:cNvPr>
          <p:cNvPicPr>
            <a:picLocks noChangeAspect="1"/>
          </p:cNvPicPr>
          <p:nvPr/>
        </p:nvPicPr>
        <p:blipFill>
          <a:blip r:embed="rId4"/>
          <a:stretch>
            <a:fillRect/>
          </a:stretch>
        </p:blipFill>
        <p:spPr>
          <a:xfrm>
            <a:off x="8292437" y="135829"/>
            <a:ext cx="1300348" cy="1371600"/>
          </a:xfrm>
          <a:prstGeom prst="rect">
            <a:avLst/>
          </a:prstGeom>
        </p:spPr>
      </p:pic>
      <p:pic>
        <p:nvPicPr>
          <p:cNvPr id="9" name="Picture 8">
            <a:extLst>
              <a:ext uri="{FF2B5EF4-FFF2-40B4-BE49-F238E27FC236}">
                <a16:creationId xmlns:a16="http://schemas.microsoft.com/office/drawing/2014/main" id="{295343DA-1900-BBCF-2388-9C379C69D55E}"/>
              </a:ext>
            </a:extLst>
          </p:cNvPr>
          <p:cNvPicPr>
            <a:picLocks noChangeAspect="1"/>
          </p:cNvPicPr>
          <p:nvPr/>
        </p:nvPicPr>
        <p:blipFill>
          <a:blip r:embed="rId5"/>
          <a:stretch>
            <a:fillRect/>
          </a:stretch>
        </p:blipFill>
        <p:spPr>
          <a:xfrm>
            <a:off x="6133039" y="2611129"/>
            <a:ext cx="1388962" cy="1371600"/>
          </a:xfrm>
          <a:prstGeom prst="rect">
            <a:avLst/>
          </a:prstGeom>
        </p:spPr>
      </p:pic>
      <p:pic>
        <p:nvPicPr>
          <p:cNvPr id="10" name="Picture 9">
            <a:extLst>
              <a:ext uri="{FF2B5EF4-FFF2-40B4-BE49-F238E27FC236}">
                <a16:creationId xmlns:a16="http://schemas.microsoft.com/office/drawing/2014/main" id="{8F449051-71D5-FF82-5EC8-BCF6FC7FF8AA}"/>
              </a:ext>
            </a:extLst>
          </p:cNvPr>
          <p:cNvPicPr>
            <a:picLocks noChangeAspect="1"/>
          </p:cNvPicPr>
          <p:nvPr/>
        </p:nvPicPr>
        <p:blipFill>
          <a:blip r:embed="rId6"/>
          <a:stretch>
            <a:fillRect/>
          </a:stretch>
        </p:blipFill>
        <p:spPr>
          <a:xfrm>
            <a:off x="3835789" y="4050580"/>
            <a:ext cx="1491524" cy="1510646"/>
          </a:xfrm>
          <a:prstGeom prst="rect">
            <a:avLst/>
          </a:prstGeom>
        </p:spPr>
      </p:pic>
      <p:pic>
        <p:nvPicPr>
          <p:cNvPr id="11" name="Picture 10">
            <a:extLst>
              <a:ext uri="{FF2B5EF4-FFF2-40B4-BE49-F238E27FC236}">
                <a16:creationId xmlns:a16="http://schemas.microsoft.com/office/drawing/2014/main" id="{D7F467CE-0B1C-68B4-D51C-C23FA456A1CE}"/>
              </a:ext>
            </a:extLst>
          </p:cNvPr>
          <p:cNvPicPr>
            <a:picLocks noChangeAspect="1"/>
          </p:cNvPicPr>
          <p:nvPr/>
        </p:nvPicPr>
        <p:blipFill>
          <a:blip r:embed="rId7"/>
          <a:stretch>
            <a:fillRect/>
          </a:stretch>
        </p:blipFill>
        <p:spPr>
          <a:xfrm>
            <a:off x="8255429" y="4078669"/>
            <a:ext cx="1435578" cy="1454467"/>
          </a:xfrm>
          <a:prstGeom prst="rect">
            <a:avLst/>
          </a:prstGeom>
        </p:spPr>
      </p:pic>
      <p:sp>
        <p:nvSpPr>
          <p:cNvPr id="12" name="TextBox 11">
            <a:extLst>
              <a:ext uri="{FF2B5EF4-FFF2-40B4-BE49-F238E27FC236}">
                <a16:creationId xmlns:a16="http://schemas.microsoft.com/office/drawing/2014/main" id="{4F89C42E-2DA7-A946-001E-A1871D0EBE3C}"/>
              </a:ext>
            </a:extLst>
          </p:cNvPr>
          <p:cNvSpPr txBox="1"/>
          <p:nvPr/>
        </p:nvSpPr>
        <p:spPr>
          <a:xfrm>
            <a:off x="3527261" y="1527818"/>
            <a:ext cx="2108581" cy="923330"/>
          </a:xfrm>
          <a:prstGeom prst="rect">
            <a:avLst/>
          </a:prstGeom>
          <a:noFill/>
        </p:spPr>
        <p:txBody>
          <a:bodyPr wrap="square" rtlCol="0">
            <a:spAutoFit/>
          </a:bodyPr>
          <a:lstStyle/>
          <a:p>
            <a:pPr algn="ctr"/>
            <a:r>
              <a:rPr lang="en-US" b="1" dirty="0">
                <a:solidFill>
                  <a:srgbClr val="014D60"/>
                </a:solidFill>
                <a:latin typeface="Avenir Book" panose="02000503020000020003" pitchFamily="2" charset="0"/>
              </a:rPr>
              <a:t>RESTORING AND PROTECTING ECOSYSTEMS</a:t>
            </a:r>
          </a:p>
        </p:txBody>
      </p:sp>
      <p:sp>
        <p:nvSpPr>
          <p:cNvPr id="15" name="TextBox 14">
            <a:extLst>
              <a:ext uri="{FF2B5EF4-FFF2-40B4-BE49-F238E27FC236}">
                <a16:creationId xmlns:a16="http://schemas.microsoft.com/office/drawing/2014/main" id="{D99309A8-E1F8-085B-623C-7CAC79363C66}"/>
              </a:ext>
            </a:extLst>
          </p:cNvPr>
          <p:cNvSpPr txBox="1"/>
          <p:nvPr/>
        </p:nvSpPr>
        <p:spPr>
          <a:xfrm>
            <a:off x="7543531" y="1527818"/>
            <a:ext cx="2859374" cy="923330"/>
          </a:xfrm>
          <a:prstGeom prst="rect">
            <a:avLst/>
          </a:prstGeom>
          <a:noFill/>
        </p:spPr>
        <p:txBody>
          <a:bodyPr wrap="square" rtlCol="0">
            <a:spAutoFit/>
          </a:bodyPr>
          <a:lstStyle/>
          <a:p>
            <a:pPr algn="ctr"/>
            <a:r>
              <a:rPr lang="en-US" b="1" dirty="0">
                <a:solidFill>
                  <a:srgbClr val="014D60"/>
                </a:solidFill>
                <a:latin typeface="Avenir Book" panose="02000503020000020003" pitchFamily="2" charset="0"/>
              </a:rPr>
              <a:t>ECOLOGICAL, HUMAN-SCALE COMMUNITY DESIGN</a:t>
            </a:r>
          </a:p>
        </p:txBody>
      </p:sp>
      <p:sp>
        <p:nvSpPr>
          <p:cNvPr id="16" name="TextBox 15">
            <a:extLst>
              <a:ext uri="{FF2B5EF4-FFF2-40B4-BE49-F238E27FC236}">
                <a16:creationId xmlns:a16="http://schemas.microsoft.com/office/drawing/2014/main" id="{0F71F390-7BFA-3220-A1FE-9794BC157D80}"/>
              </a:ext>
            </a:extLst>
          </p:cNvPr>
          <p:cNvSpPr txBox="1"/>
          <p:nvPr/>
        </p:nvSpPr>
        <p:spPr>
          <a:xfrm>
            <a:off x="5600179" y="3963341"/>
            <a:ext cx="2470685" cy="923330"/>
          </a:xfrm>
          <a:prstGeom prst="rect">
            <a:avLst/>
          </a:prstGeom>
          <a:noFill/>
        </p:spPr>
        <p:txBody>
          <a:bodyPr wrap="square" rtlCol="0">
            <a:spAutoFit/>
          </a:bodyPr>
          <a:lstStyle/>
          <a:p>
            <a:pPr algn="ctr"/>
            <a:r>
              <a:rPr lang="en-US" b="1" dirty="0">
                <a:solidFill>
                  <a:srgbClr val="014D60"/>
                </a:solidFill>
                <a:latin typeface="Avenir Book" panose="02000503020000020003" pitchFamily="2" charset="0"/>
              </a:rPr>
              <a:t>EARTH AND HUMAN-CENTERED ECONOMICS</a:t>
            </a:r>
          </a:p>
        </p:txBody>
      </p:sp>
      <p:sp>
        <p:nvSpPr>
          <p:cNvPr id="17" name="TextBox 16">
            <a:extLst>
              <a:ext uri="{FF2B5EF4-FFF2-40B4-BE49-F238E27FC236}">
                <a16:creationId xmlns:a16="http://schemas.microsoft.com/office/drawing/2014/main" id="{C2068D89-0BEB-C0AB-612F-90E59D20E09E}"/>
              </a:ext>
            </a:extLst>
          </p:cNvPr>
          <p:cNvSpPr txBox="1"/>
          <p:nvPr/>
        </p:nvSpPr>
        <p:spPr>
          <a:xfrm>
            <a:off x="3767468" y="5661699"/>
            <a:ext cx="1785853" cy="923330"/>
          </a:xfrm>
          <a:prstGeom prst="rect">
            <a:avLst/>
          </a:prstGeom>
          <a:noFill/>
        </p:spPr>
        <p:txBody>
          <a:bodyPr wrap="square" rtlCol="0">
            <a:spAutoFit/>
          </a:bodyPr>
          <a:lstStyle/>
          <a:p>
            <a:pPr algn="ctr"/>
            <a:r>
              <a:rPr lang="en-US" b="1" dirty="0">
                <a:solidFill>
                  <a:srgbClr val="014D60"/>
                </a:solidFill>
                <a:latin typeface="Avenir Book" panose="02000503020000020003" pitchFamily="2" charset="0"/>
              </a:rPr>
              <a:t>CIVIL HUMAN AND OTHER RIGHTS</a:t>
            </a:r>
          </a:p>
        </p:txBody>
      </p:sp>
      <p:sp>
        <p:nvSpPr>
          <p:cNvPr id="18" name="TextBox 17">
            <a:extLst>
              <a:ext uri="{FF2B5EF4-FFF2-40B4-BE49-F238E27FC236}">
                <a16:creationId xmlns:a16="http://schemas.microsoft.com/office/drawing/2014/main" id="{2E4D1353-3A82-2A3B-37C3-53E5FB96870D}"/>
              </a:ext>
            </a:extLst>
          </p:cNvPr>
          <p:cNvSpPr txBox="1"/>
          <p:nvPr/>
        </p:nvSpPr>
        <p:spPr>
          <a:xfrm>
            <a:off x="7512924" y="5531962"/>
            <a:ext cx="2859374" cy="923330"/>
          </a:xfrm>
          <a:prstGeom prst="rect">
            <a:avLst/>
          </a:prstGeom>
          <a:noFill/>
        </p:spPr>
        <p:txBody>
          <a:bodyPr wrap="square" rtlCol="0">
            <a:spAutoFit/>
          </a:bodyPr>
          <a:lstStyle/>
          <a:p>
            <a:pPr algn="ctr"/>
            <a:r>
              <a:rPr lang="en-US" b="1" dirty="0">
                <a:solidFill>
                  <a:srgbClr val="014D60"/>
                </a:solidFill>
                <a:latin typeface="Avenir Book" panose="02000503020000020003" pitchFamily="2" charset="0"/>
              </a:rPr>
              <a:t>CONFLICT RESOLUTION &amp; PEACE PROMOTION</a:t>
            </a:r>
          </a:p>
        </p:txBody>
      </p:sp>
      <p:sp>
        <p:nvSpPr>
          <p:cNvPr id="23" name="TextBox 22">
            <a:extLst>
              <a:ext uri="{FF2B5EF4-FFF2-40B4-BE49-F238E27FC236}">
                <a16:creationId xmlns:a16="http://schemas.microsoft.com/office/drawing/2014/main" id="{1D204FE8-6285-ADFB-2A72-3A8D8FB9F2E3}"/>
              </a:ext>
            </a:extLst>
          </p:cNvPr>
          <p:cNvSpPr txBox="1"/>
          <p:nvPr/>
        </p:nvSpPr>
        <p:spPr>
          <a:xfrm>
            <a:off x="408306" y="2583219"/>
            <a:ext cx="2746192" cy="1569660"/>
          </a:xfrm>
          <a:prstGeom prst="rect">
            <a:avLst/>
          </a:prstGeom>
          <a:noFill/>
        </p:spPr>
        <p:txBody>
          <a:bodyPr wrap="square" rtlCol="0">
            <a:spAutoFit/>
          </a:bodyPr>
          <a:lstStyle/>
          <a:p>
            <a:r>
              <a:rPr lang="en-US" sz="3200" b="1" dirty="0">
                <a:solidFill>
                  <a:srgbClr val="014D60"/>
                </a:solidFill>
                <a:latin typeface="Avenir Next Demi Bold" panose="020B0503020202020204" pitchFamily="34" charset="0"/>
              </a:rPr>
              <a:t>Multisolving </a:t>
            </a:r>
          </a:p>
          <a:p>
            <a:r>
              <a:rPr lang="en-US" sz="3200" b="1" dirty="0">
                <a:solidFill>
                  <a:srgbClr val="014D60"/>
                </a:solidFill>
                <a:latin typeface="Avenir Next Demi Bold" panose="020B0503020202020204" pitchFamily="34" charset="0"/>
              </a:rPr>
              <a:t>Solution </a:t>
            </a:r>
          </a:p>
          <a:p>
            <a:r>
              <a:rPr lang="en-US" sz="3200" b="1" dirty="0">
                <a:solidFill>
                  <a:srgbClr val="014D60"/>
                </a:solidFill>
                <a:latin typeface="Avenir Next Demi Bold" panose="020B0503020202020204" pitchFamily="34" charset="0"/>
              </a:rPr>
              <a:t>Clusters</a:t>
            </a:r>
          </a:p>
        </p:txBody>
      </p:sp>
    </p:spTree>
    <p:extLst>
      <p:ext uri="{BB962C8B-B14F-4D97-AF65-F5344CB8AC3E}">
        <p14:creationId xmlns:p14="http://schemas.microsoft.com/office/powerpoint/2010/main" val="1138884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B63631-D57D-1089-98FE-2C9145B67340}"/>
              </a:ext>
            </a:extLst>
          </p:cNvPr>
          <p:cNvPicPr>
            <a:picLocks noChangeAspect="1"/>
          </p:cNvPicPr>
          <p:nvPr/>
        </p:nvPicPr>
        <p:blipFill>
          <a:blip r:embed="rId3"/>
          <a:stretch>
            <a:fillRect/>
          </a:stretch>
        </p:blipFill>
        <p:spPr>
          <a:xfrm>
            <a:off x="3364057" y="0"/>
            <a:ext cx="5463886" cy="6858000"/>
          </a:xfrm>
          <a:prstGeom prst="rect">
            <a:avLst/>
          </a:prstGeom>
        </p:spPr>
      </p:pic>
      <p:sp>
        <p:nvSpPr>
          <p:cNvPr id="4" name="TextBox 3">
            <a:extLst>
              <a:ext uri="{FF2B5EF4-FFF2-40B4-BE49-F238E27FC236}">
                <a16:creationId xmlns:a16="http://schemas.microsoft.com/office/drawing/2014/main" id="{05A0A739-85CB-5115-FA0A-25ECFF9F822D}"/>
              </a:ext>
            </a:extLst>
          </p:cNvPr>
          <p:cNvSpPr txBox="1"/>
          <p:nvPr/>
        </p:nvSpPr>
        <p:spPr>
          <a:xfrm>
            <a:off x="10048849" y="6488668"/>
            <a:ext cx="1590244" cy="276999"/>
          </a:xfrm>
          <a:prstGeom prst="rect">
            <a:avLst/>
          </a:prstGeom>
          <a:noFill/>
        </p:spPr>
        <p:txBody>
          <a:bodyPr wrap="none" rtlCol="0">
            <a:spAutoFit/>
          </a:bodyPr>
          <a:lstStyle/>
          <a:p>
            <a:r>
              <a:rPr lang="en-US" sz="1200" dirty="0">
                <a:solidFill>
                  <a:srgbClr val="014D60"/>
                </a:solidFill>
                <a:latin typeface="Avenir Next" panose="020B0503020202020204" pitchFamily="34" charset="0"/>
              </a:rPr>
              <a:t>Art by Molly Schafer</a:t>
            </a:r>
          </a:p>
        </p:txBody>
      </p:sp>
    </p:spTree>
    <p:extLst>
      <p:ext uri="{BB962C8B-B14F-4D97-AF65-F5344CB8AC3E}">
        <p14:creationId xmlns:p14="http://schemas.microsoft.com/office/powerpoint/2010/main" val="3054816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14D60"/>
        </a:solidFill>
        <a:effectLst/>
      </p:bgPr>
    </p:bg>
    <p:spTree>
      <p:nvGrpSpPr>
        <p:cNvPr id="1" name=""/>
        <p:cNvGrpSpPr/>
        <p:nvPr/>
      </p:nvGrpSpPr>
      <p:grpSpPr>
        <a:xfrm>
          <a:off x="0" y="0"/>
          <a:ext cx="0" cy="0"/>
          <a:chOff x="0" y="0"/>
          <a:chExt cx="0" cy="0"/>
        </a:xfrm>
      </p:grpSpPr>
      <p:pic>
        <p:nvPicPr>
          <p:cNvPr id="7" name="Picture 6" descr="A blue and white square with black text&#10;&#10;Description automatically generated">
            <a:extLst>
              <a:ext uri="{FF2B5EF4-FFF2-40B4-BE49-F238E27FC236}">
                <a16:creationId xmlns:a16="http://schemas.microsoft.com/office/drawing/2014/main" id="{C220119F-605A-7CC2-6D8D-2EE14D84EA62}"/>
              </a:ext>
            </a:extLst>
          </p:cNvPr>
          <p:cNvPicPr>
            <a:picLocks noChangeAspect="1"/>
          </p:cNvPicPr>
          <p:nvPr/>
        </p:nvPicPr>
        <p:blipFill>
          <a:blip r:embed="rId3"/>
          <a:stretch>
            <a:fillRect/>
          </a:stretch>
        </p:blipFill>
        <p:spPr>
          <a:xfrm>
            <a:off x="2895600" y="228600"/>
            <a:ext cx="6400800" cy="6400800"/>
          </a:xfrm>
          <a:prstGeom prst="rect">
            <a:avLst/>
          </a:prstGeom>
        </p:spPr>
      </p:pic>
    </p:spTree>
    <p:extLst>
      <p:ext uri="{BB962C8B-B14F-4D97-AF65-F5344CB8AC3E}">
        <p14:creationId xmlns:p14="http://schemas.microsoft.com/office/powerpoint/2010/main" val="253220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75E593-64D4-3ED4-9D62-BFD60E78F445}"/>
              </a:ext>
            </a:extLst>
          </p:cNvPr>
          <p:cNvSpPr/>
          <p:nvPr/>
        </p:nvSpPr>
        <p:spPr>
          <a:xfrm>
            <a:off x="596900" y="2057400"/>
            <a:ext cx="2743200" cy="2743200"/>
          </a:xfrm>
          <a:prstGeom prst="rect">
            <a:avLst/>
          </a:prstGeom>
          <a:solidFill>
            <a:srgbClr val="50BFEE"/>
          </a:solidFill>
          <a:ln>
            <a:solidFill>
              <a:srgbClr val="FDF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14D60"/>
                </a:solidFill>
              </a:rPr>
              <a:t>Prepare for shocks</a:t>
            </a:r>
          </a:p>
        </p:txBody>
      </p:sp>
      <p:sp>
        <p:nvSpPr>
          <p:cNvPr id="5" name="Rectangle 4">
            <a:extLst>
              <a:ext uri="{FF2B5EF4-FFF2-40B4-BE49-F238E27FC236}">
                <a16:creationId xmlns:a16="http://schemas.microsoft.com/office/drawing/2014/main" id="{8E6D3157-198F-92DB-B80F-FC5A3EA7E923}"/>
              </a:ext>
            </a:extLst>
          </p:cNvPr>
          <p:cNvSpPr/>
          <p:nvPr/>
        </p:nvSpPr>
        <p:spPr>
          <a:xfrm>
            <a:off x="3340100" y="2057400"/>
            <a:ext cx="2743200" cy="2743200"/>
          </a:xfrm>
          <a:prstGeom prst="rect">
            <a:avLst/>
          </a:prstGeom>
          <a:solidFill>
            <a:srgbClr val="50BFEE"/>
          </a:solidFill>
          <a:ln>
            <a:solidFill>
              <a:srgbClr val="FDF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14D60"/>
                </a:solidFill>
              </a:rPr>
              <a:t>Look to a future different from the past</a:t>
            </a:r>
          </a:p>
        </p:txBody>
      </p:sp>
      <p:sp>
        <p:nvSpPr>
          <p:cNvPr id="6" name="Rectangle 5">
            <a:extLst>
              <a:ext uri="{FF2B5EF4-FFF2-40B4-BE49-F238E27FC236}">
                <a16:creationId xmlns:a16="http://schemas.microsoft.com/office/drawing/2014/main" id="{7FA74291-6D3D-F1EE-3769-AD66245B4A67}"/>
              </a:ext>
            </a:extLst>
          </p:cNvPr>
          <p:cNvSpPr/>
          <p:nvPr/>
        </p:nvSpPr>
        <p:spPr>
          <a:xfrm>
            <a:off x="6083300" y="2057400"/>
            <a:ext cx="2743200" cy="2743200"/>
          </a:xfrm>
          <a:prstGeom prst="rect">
            <a:avLst/>
          </a:prstGeom>
          <a:solidFill>
            <a:srgbClr val="50BFEE"/>
          </a:solidFill>
          <a:ln>
            <a:solidFill>
              <a:srgbClr val="FDF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14D60"/>
                </a:solidFill>
              </a:rPr>
              <a:t>Expect opportunities</a:t>
            </a:r>
          </a:p>
        </p:txBody>
      </p:sp>
      <p:sp>
        <p:nvSpPr>
          <p:cNvPr id="7" name="Rectangle 6">
            <a:extLst>
              <a:ext uri="{FF2B5EF4-FFF2-40B4-BE49-F238E27FC236}">
                <a16:creationId xmlns:a16="http://schemas.microsoft.com/office/drawing/2014/main" id="{95B670AA-9CEA-D37C-FED7-B83C52401383}"/>
              </a:ext>
            </a:extLst>
          </p:cNvPr>
          <p:cNvSpPr/>
          <p:nvPr/>
        </p:nvSpPr>
        <p:spPr>
          <a:xfrm>
            <a:off x="8712200" y="2057400"/>
            <a:ext cx="2743200" cy="2743200"/>
          </a:xfrm>
          <a:prstGeom prst="rect">
            <a:avLst/>
          </a:prstGeom>
          <a:solidFill>
            <a:srgbClr val="50BFEE"/>
          </a:solidFill>
          <a:ln>
            <a:solidFill>
              <a:srgbClr val="FDF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14D60"/>
                </a:solidFill>
              </a:rPr>
              <a:t>Prioritize care</a:t>
            </a:r>
          </a:p>
        </p:txBody>
      </p:sp>
      <p:sp>
        <p:nvSpPr>
          <p:cNvPr id="10" name="Oval 9">
            <a:extLst>
              <a:ext uri="{FF2B5EF4-FFF2-40B4-BE49-F238E27FC236}">
                <a16:creationId xmlns:a16="http://schemas.microsoft.com/office/drawing/2014/main" id="{8B25F476-4372-6AE8-E1C8-101C4BA0F5D1}"/>
              </a:ext>
            </a:extLst>
          </p:cNvPr>
          <p:cNvSpPr/>
          <p:nvPr/>
        </p:nvSpPr>
        <p:spPr>
          <a:xfrm>
            <a:off x="38100" y="0"/>
            <a:ext cx="2743200" cy="2743200"/>
          </a:xfrm>
          <a:prstGeom prst="ellipse">
            <a:avLst/>
          </a:prstGeom>
          <a:solidFill>
            <a:srgbClr val="014D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venir Book" panose="02000503020000020003" pitchFamily="2" charset="0"/>
              </a:rPr>
              <a:t>In tumultuous times…</a:t>
            </a:r>
          </a:p>
        </p:txBody>
      </p:sp>
    </p:spTree>
    <p:extLst>
      <p:ext uri="{BB962C8B-B14F-4D97-AF65-F5344CB8AC3E}">
        <p14:creationId xmlns:p14="http://schemas.microsoft.com/office/powerpoint/2010/main" val="321295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EA8AB5-9DED-F271-8CA4-783493AD3793}"/>
              </a:ext>
            </a:extLst>
          </p:cNvPr>
          <p:cNvSpPr txBox="1"/>
          <p:nvPr/>
        </p:nvSpPr>
        <p:spPr>
          <a:xfrm>
            <a:off x="2863850" y="3013501"/>
            <a:ext cx="6464300" cy="830997"/>
          </a:xfrm>
          <a:prstGeom prst="rect">
            <a:avLst/>
          </a:prstGeom>
          <a:solidFill>
            <a:srgbClr val="FDF6F4"/>
          </a:solidFill>
        </p:spPr>
        <p:txBody>
          <a:bodyPr wrap="square" rtlCol="0">
            <a:spAutoFit/>
          </a:bodyPr>
          <a:lstStyle/>
          <a:p>
            <a:pPr algn="ctr"/>
            <a:r>
              <a:rPr lang="en-US" sz="2400" dirty="0">
                <a:solidFill>
                  <a:srgbClr val="014D60"/>
                </a:solidFill>
                <a:latin typeface="Avenir Medium" panose="02000503020000020003" pitchFamily="2" charset="0"/>
              </a:rPr>
              <a:t>For more information and resources see: </a:t>
            </a:r>
            <a:r>
              <a:rPr lang="en-US" sz="2400" dirty="0" err="1">
                <a:solidFill>
                  <a:srgbClr val="014D60"/>
                </a:solidFill>
                <a:latin typeface="Avenir Medium" panose="02000503020000020003" pitchFamily="2" charset="0"/>
              </a:rPr>
              <a:t>www.multisolving.org</a:t>
            </a:r>
            <a:r>
              <a:rPr lang="en-US" sz="2400" dirty="0">
                <a:solidFill>
                  <a:srgbClr val="014D60"/>
                </a:solidFill>
                <a:latin typeface="Avenir Medium" panose="02000503020000020003" pitchFamily="2" charset="0"/>
              </a:rPr>
              <a:t>/</a:t>
            </a:r>
            <a:r>
              <a:rPr lang="en-US" sz="2400" dirty="0" err="1">
                <a:solidFill>
                  <a:srgbClr val="014D60"/>
                </a:solidFill>
                <a:latin typeface="Avenir Medium" panose="02000503020000020003" pitchFamily="2" charset="0"/>
              </a:rPr>
              <a:t>multisolving</a:t>
            </a:r>
            <a:r>
              <a:rPr lang="en-US" sz="2400" dirty="0">
                <a:solidFill>
                  <a:srgbClr val="014D60"/>
                </a:solidFill>
                <a:latin typeface="Avenir Medium" panose="02000503020000020003" pitchFamily="2" charset="0"/>
              </a:rPr>
              <a:t>-the-book/</a:t>
            </a:r>
          </a:p>
        </p:txBody>
      </p:sp>
    </p:spTree>
    <p:extLst>
      <p:ext uri="{BB962C8B-B14F-4D97-AF65-F5344CB8AC3E}">
        <p14:creationId xmlns:p14="http://schemas.microsoft.com/office/powerpoint/2010/main" val="2037697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C85B31-E215-ABAA-4EB9-26593BEA5DBE}"/>
              </a:ext>
            </a:extLst>
          </p:cNvPr>
          <p:cNvSpPr>
            <a:spLocks/>
          </p:cNvSpPr>
          <p:nvPr/>
        </p:nvSpPr>
        <p:spPr>
          <a:xfrm>
            <a:off x="6111240" y="-106680"/>
            <a:ext cx="6162040" cy="7233920"/>
          </a:xfrm>
          <a:prstGeom prst="rect">
            <a:avLst/>
          </a:prstGeom>
          <a:solidFill>
            <a:srgbClr val="014D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05612A8-5C17-0EBB-B4BA-FB75993F461A}"/>
              </a:ext>
            </a:extLst>
          </p:cNvPr>
          <p:cNvSpPr txBox="1"/>
          <p:nvPr/>
        </p:nvSpPr>
        <p:spPr>
          <a:xfrm flipH="1">
            <a:off x="162561" y="1382434"/>
            <a:ext cx="5740398" cy="4062651"/>
          </a:xfrm>
          <a:prstGeom prst="rect">
            <a:avLst/>
          </a:prstGeom>
          <a:noFill/>
        </p:spPr>
        <p:txBody>
          <a:bodyPr wrap="square" rtlCol="0">
            <a:spAutoFit/>
          </a:bodyPr>
          <a:lstStyle/>
          <a:p>
            <a:pPr algn="ctr"/>
            <a:r>
              <a:rPr lang="en-US" sz="2400" dirty="0">
                <a:solidFill>
                  <a:srgbClr val="014D60"/>
                </a:solidFill>
                <a:effectLst/>
                <a:latin typeface="Avenir Book" panose="02000503020000020003" pitchFamily="2" charset="0"/>
                <a:ea typeface="Calibri" panose="020F0502020204030204" pitchFamily="34" charset="0"/>
              </a:rPr>
              <a:t>Climate change is powering stronger storms and more intense wildfires. Biodiversity is falling, and the frequency of economic disruptions is quickening.</a:t>
            </a:r>
            <a:r>
              <a:rPr lang="en-US" sz="2400" dirty="0">
                <a:solidFill>
                  <a:srgbClr val="014D60"/>
                </a:solidFill>
                <a:effectLst/>
                <a:latin typeface="Avenir Book" panose="02000503020000020003" pitchFamily="2" charset="0"/>
                <a:ea typeface="DengXian" panose="02010600030101010101" pitchFamily="2" charset="-122"/>
                <a:cs typeface="Arial" panose="020B0604020202020204" pitchFamily="34" charset="0"/>
              </a:rPr>
              <a:t> </a:t>
            </a:r>
            <a:r>
              <a:rPr lang="en-US" sz="2400" dirty="0">
                <a:solidFill>
                  <a:srgbClr val="014D60"/>
                </a:solidFill>
                <a:effectLst/>
                <a:latin typeface="Avenir Book" panose="02000503020000020003" pitchFamily="2" charset="0"/>
                <a:ea typeface="Calibri" panose="020F0502020204030204" pitchFamily="34" charset="0"/>
              </a:rPr>
              <a:t>In many places democracy is weakening, and in others the elite are consolidating wealth. In the face of these mutually reinforcing crises, we need different strategies for coping. The old ones seem to be proving not up to the job.</a:t>
            </a:r>
          </a:p>
          <a:p>
            <a:pPr algn="ctr"/>
            <a:endParaRPr lang="en-US" dirty="0"/>
          </a:p>
        </p:txBody>
      </p:sp>
      <p:sp>
        <p:nvSpPr>
          <p:cNvPr id="3" name="TextBox 2">
            <a:extLst>
              <a:ext uri="{FF2B5EF4-FFF2-40B4-BE49-F238E27FC236}">
                <a16:creationId xmlns:a16="http://schemas.microsoft.com/office/drawing/2014/main" id="{03C7F8D1-185E-57F0-BC6C-1C4B86B324A2}"/>
              </a:ext>
            </a:extLst>
          </p:cNvPr>
          <p:cNvSpPr txBox="1"/>
          <p:nvPr/>
        </p:nvSpPr>
        <p:spPr>
          <a:xfrm>
            <a:off x="6604000" y="1554480"/>
            <a:ext cx="5191760" cy="3416320"/>
          </a:xfrm>
          <a:prstGeom prst="rect">
            <a:avLst/>
          </a:prstGeom>
          <a:noFill/>
        </p:spPr>
        <p:txBody>
          <a:bodyPr wrap="square" rtlCol="0">
            <a:spAutoFit/>
          </a:bodyPr>
          <a:lstStyle/>
          <a:p>
            <a:pPr algn="ctr"/>
            <a:r>
              <a:rPr lang="en-US" sz="2400" dirty="0">
                <a:solidFill>
                  <a:srgbClr val="FBF6F3"/>
                </a:solidFill>
                <a:effectLst/>
                <a:latin typeface="Avenir Book" panose="02000503020000020003" pitchFamily="2" charset="0"/>
                <a:ea typeface="Calibri" panose="020F0502020204030204" pitchFamily="34" charset="0"/>
              </a:rPr>
              <a:t>The good news is people are experimenting with different approaches around the world, designing weblike solutions for weblike problems. The </a:t>
            </a:r>
            <a:r>
              <a:rPr lang="en-US" sz="2400" i="1" dirty="0">
                <a:solidFill>
                  <a:srgbClr val="FBF6F3"/>
                </a:solidFill>
                <a:effectLst/>
                <a:latin typeface="Avenir Book" panose="02000503020000020003" pitchFamily="2" charset="0"/>
                <a:ea typeface="Calibri" panose="020F0502020204030204" pitchFamily="34" charset="0"/>
              </a:rPr>
              <a:t>very</a:t>
            </a:r>
            <a:r>
              <a:rPr lang="en-US" sz="2400" dirty="0">
                <a:solidFill>
                  <a:srgbClr val="FBF6F3"/>
                </a:solidFill>
                <a:effectLst/>
                <a:latin typeface="Avenir Book" panose="02000503020000020003" pitchFamily="2" charset="0"/>
                <a:ea typeface="Calibri" panose="020F0502020204030204" pitchFamily="34" charset="0"/>
              </a:rPr>
              <a:t> good news is that we can all learn from these experiments and add to them. It’s not too late to start. But there’s also not a moment to lose.</a:t>
            </a:r>
          </a:p>
        </p:txBody>
      </p:sp>
    </p:spTree>
    <p:extLst>
      <p:ext uri="{BB962C8B-B14F-4D97-AF65-F5344CB8AC3E}">
        <p14:creationId xmlns:p14="http://schemas.microsoft.com/office/powerpoint/2010/main" val="268880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olorful light bulb with black lines">
            <a:extLst>
              <a:ext uri="{FF2B5EF4-FFF2-40B4-BE49-F238E27FC236}">
                <a16:creationId xmlns:a16="http://schemas.microsoft.com/office/drawing/2014/main" id="{0CAE02DE-B9FA-4164-A6DF-17035EF5C91C}"/>
              </a:ext>
            </a:extLst>
          </p:cNvPr>
          <p:cNvPicPr>
            <a:picLocks noChangeAspect="1"/>
          </p:cNvPicPr>
          <p:nvPr/>
        </p:nvPicPr>
        <p:blipFill>
          <a:blip r:embed="rId3"/>
          <a:srcRect l="10046" r="5953"/>
          <a:stretch/>
        </p:blipFill>
        <p:spPr>
          <a:xfrm>
            <a:off x="1988681" y="379213"/>
            <a:ext cx="3163938" cy="510718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3C8F6B3B-0E6D-6A93-25FB-2FED8C4F63C0}"/>
              </a:ext>
            </a:extLst>
          </p:cNvPr>
          <p:cNvSpPr txBox="1"/>
          <p:nvPr/>
        </p:nvSpPr>
        <p:spPr>
          <a:xfrm>
            <a:off x="5425032" y="2666999"/>
            <a:ext cx="5710327" cy="762001"/>
          </a:xfrm>
          <a:prstGeom prst="rect">
            <a:avLst/>
          </a:prstGeom>
        </p:spPr>
        <p:txBody>
          <a:bodyPr vert="horz" lIns="91440" tIns="45720" rIns="91440" bIns="45720" rtlCol="0">
            <a:noAutofit/>
          </a:bodyPr>
          <a:lstStyle/>
          <a:p>
            <a:pPr algn="ctr">
              <a:lnSpc>
                <a:spcPct val="90000"/>
              </a:lnSpc>
              <a:spcAft>
                <a:spcPts val="600"/>
              </a:spcAft>
            </a:pPr>
            <a:r>
              <a:rPr lang="en-US" sz="2400" b="1" dirty="0">
                <a:latin typeface="Arno Pro Smbd" panose="02020502050506020403" pitchFamily="18" charset="0"/>
              </a:rPr>
              <a:t>Chapter One</a:t>
            </a:r>
          </a:p>
          <a:p>
            <a:pPr algn="ctr">
              <a:lnSpc>
                <a:spcPct val="90000"/>
              </a:lnSpc>
              <a:spcAft>
                <a:spcPts val="600"/>
              </a:spcAft>
            </a:pPr>
            <a:r>
              <a:rPr lang="en-US" sz="2400" dirty="0">
                <a:latin typeface="Avenir Medium" panose="02000503020000020003" pitchFamily="2" charset="0"/>
              </a:rPr>
              <a:t>Multisolving Promises and Obstacles</a:t>
            </a:r>
          </a:p>
        </p:txBody>
      </p:sp>
    </p:spTree>
    <p:extLst>
      <p:ext uri="{BB962C8B-B14F-4D97-AF65-F5344CB8AC3E}">
        <p14:creationId xmlns:p14="http://schemas.microsoft.com/office/powerpoint/2010/main" val="438959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23C220-BBF3-55F8-FFAF-B740287FBC32}"/>
              </a:ext>
            </a:extLst>
          </p:cNvPr>
          <p:cNvPicPr>
            <a:picLocks noChangeAspect="1"/>
          </p:cNvPicPr>
          <p:nvPr/>
        </p:nvPicPr>
        <p:blipFill>
          <a:blip r:embed="rId3"/>
          <a:stretch>
            <a:fillRect/>
          </a:stretch>
        </p:blipFill>
        <p:spPr>
          <a:xfrm>
            <a:off x="2209800" y="1254525"/>
            <a:ext cx="7772400" cy="4348949"/>
          </a:xfrm>
          <a:prstGeom prst="rect">
            <a:avLst/>
          </a:prstGeom>
        </p:spPr>
      </p:pic>
    </p:spTree>
    <p:extLst>
      <p:ext uri="{BB962C8B-B14F-4D97-AF65-F5344CB8AC3E}">
        <p14:creationId xmlns:p14="http://schemas.microsoft.com/office/powerpoint/2010/main" val="3726834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50" name="Freeform 50"/>
          <p:cNvSpPr/>
          <p:nvPr/>
        </p:nvSpPr>
        <p:spPr>
          <a:xfrm>
            <a:off x="685800" y="5741130"/>
            <a:ext cx="1006389" cy="862140"/>
          </a:xfrm>
          <a:custGeom>
            <a:avLst/>
            <a:gdLst/>
            <a:ahLst/>
            <a:cxnLst/>
            <a:rect l="l" t="t" r="r" b="b"/>
            <a:pathLst>
              <a:path w="1509584" h="1293210">
                <a:moveTo>
                  <a:pt x="0" y="0"/>
                </a:moveTo>
                <a:lnTo>
                  <a:pt x="1509584" y="0"/>
                </a:lnTo>
                <a:lnTo>
                  <a:pt x="1509584" y="1293210"/>
                </a:lnTo>
                <a:lnTo>
                  <a:pt x="0" y="1293210"/>
                </a:lnTo>
                <a:lnTo>
                  <a:pt x="0" y="0"/>
                </a:lnTo>
                <a:close/>
              </a:path>
            </a:pathLst>
          </a:custGeom>
          <a:blipFill>
            <a:blip r:embed="rId3"/>
            <a:stretch>
              <a:fillRect/>
            </a:stretch>
          </a:blipFill>
        </p:spPr>
        <p:txBody>
          <a:bodyPr/>
          <a:lstStyle/>
          <a:p>
            <a:endParaRPr lang="en-US" sz="1200"/>
          </a:p>
        </p:txBody>
      </p:sp>
      <p:sp>
        <p:nvSpPr>
          <p:cNvPr id="51" name="TextBox 51"/>
          <p:cNvSpPr txBox="1"/>
          <p:nvPr/>
        </p:nvSpPr>
        <p:spPr>
          <a:xfrm>
            <a:off x="4303598" y="535239"/>
            <a:ext cx="3805534" cy="481735"/>
          </a:xfrm>
          <a:prstGeom prst="rect">
            <a:avLst/>
          </a:prstGeom>
        </p:spPr>
        <p:txBody>
          <a:bodyPr lIns="0" tIns="0" rIns="0" bIns="0" rtlCol="0" anchor="t">
            <a:spAutoFit/>
          </a:bodyPr>
          <a:lstStyle/>
          <a:p>
            <a:pPr algn="ctr">
              <a:lnSpc>
                <a:spcPts val="4013"/>
              </a:lnSpc>
              <a:spcBef>
                <a:spcPct val="0"/>
              </a:spcBef>
            </a:pPr>
            <a:r>
              <a:rPr lang="en-US" sz="2866" b="1" dirty="0">
                <a:solidFill>
                  <a:srgbClr val="064D61"/>
                </a:solidFill>
                <a:latin typeface="Avenir Bold"/>
                <a:ea typeface="Avenir Bold"/>
                <a:cs typeface="Avenir Bold"/>
                <a:sym typeface="Avenir Bold"/>
              </a:rPr>
              <a:t>Reasons to Multisolve</a:t>
            </a:r>
          </a:p>
        </p:txBody>
      </p:sp>
      <p:grpSp>
        <p:nvGrpSpPr>
          <p:cNvPr id="85" name="Group 84">
            <a:extLst>
              <a:ext uri="{FF2B5EF4-FFF2-40B4-BE49-F238E27FC236}">
                <a16:creationId xmlns:a16="http://schemas.microsoft.com/office/drawing/2014/main" id="{DFCB59E7-1AAF-318E-A79D-DAFC68E65966}"/>
              </a:ext>
            </a:extLst>
          </p:cNvPr>
          <p:cNvGrpSpPr/>
          <p:nvPr/>
        </p:nvGrpSpPr>
        <p:grpSpPr>
          <a:xfrm>
            <a:off x="4722440" y="1172016"/>
            <a:ext cx="2611516" cy="1458072"/>
            <a:chOff x="4722440" y="1172016"/>
            <a:chExt cx="2611516" cy="1458072"/>
          </a:xfrm>
        </p:grpSpPr>
        <p:grpSp>
          <p:nvGrpSpPr>
            <p:cNvPr id="5" name="Group 5"/>
            <p:cNvGrpSpPr/>
            <p:nvPr/>
          </p:nvGrpSpPr>
          <p:grpSpPr>
            <a:xfrm>
              <a:off x="4858045" y="1453025"/>
              <a:ext cx="2475911" cy="1177063"/>
              <a:chOff x="0" y="0"/>
              <a:chExt cx="978137" cy="465012"/>
            </a:xfrm>
          </p:grpSpPr>
          <p:sp>
            <p:nvSpPr>
              <p:cNvPr id="6" name="Freeform 6"/>
              <p:cNvSpPr/>
              <p:nvPr/>
            </p:nvSpPr>
            <p:spPr>
              <a:xfrm>
                <a:off x="0" y="0"/>
                <a:ext cx="978137" cy="465013"/>
              </a:xfrm>
              <a:custGeom>
                <a:avLst/>
                <a:gdLst/>
                <a:ahLst/>
                <a:cxnLst/>
                <a:rect l="l" t="t" r="r" b="b"/>
                <a:pathLst>
                  <a:path w="978137" h="465013">
                    <a:moveTo>
                      <a:pt x="106315" y="0"/>
                    </a:moveTo>
                    <a:lnTo>
                      <a:pt x="871823" y="0"/>
                    </a:lnTo>
                    <a:cubicBezTo>
                      <a:pt x="900019" y="0"/>
                      <a:pt x="927061" y="11201"/>
                      <a:pt x="946999" y="31139"/>
                    </a:cubicBezTo>
                    <a:cubicBezTo>
                      <a:pt x="966936" y="51077"/>
                      <a:pt x="978137" y="78118"/>
                      <a:pt x="978137" y="106315"/>
                    </a:cubicBezTo>
                    <a:lnTo>
                      <a:pt x="978137" y="358698"/>
                    </a:lnTo>
                    <a:cubicBezTo>
                      <a:pt x="978137" y="417414"/>
                      <a:pt x="930539" y="465013"/>
                      <a:pt x="871823" y="465013"/>
                    </a:cubicBezTo>
                    <a:lnTo>
                      <a:pt x="106315" y="465013"/>
                    </a:lnTo>
                    <a:cubicBezTo>
                      <a:pt x="78118" y="465013"/>
                      <a:pt x="51077" y="453812"/>
                      <a:pt x="31139" y="433874"/>
                    </a:cubicBezTo>
                    <a:cubicBezTo>
                      <a:pt x="11201" y="413936"/>
                      <a:pt x="0" y="386894"/>
                      <a:pt x="0" y="358698"/>
                    </a:cubicBezTo>
                    <a:lnTo>
                      <a:pt x="0" y="106315"/>
                    </a:lnTo>
                    <a:cubicBezTo>
                      <a:pt x="0" y="47599"/>
                      <a:pt x="47599" y="0"/>
                      <a:pt x="106315" y="0"/>
                    </a:cubicBezTo>
                    <a:close/>
                  </a:path>
                </a:pathLst>
              </a:custGeom>
              <a:solidFill>
                <a:srgbClr val="A2D9F6"/>
              </a:solidFill>
            </p:spPr>
            <p:txBody>
              <a:bodyPr/>
              <a:lstStyle/>
              <a:p>
                <a:endParaRPr lang="en-US" sz="1200"/>
              </a:p>
            </p:txBody>
          </p:sp>
          <p:sp>
            <p:nvSpPr>
              <p:cNvPr id="7" name="TextBox 7"/>
              <p:cNvSpPr txBox="1"/>
              <p:nvPr/>
            </p:nvSpPr>
            <p:spPr>
              <a:xfrm>
                <a:off x="0" y="-76200"/>
                <a:ext cx="978137" cy="541212"/>
              </a:xfrm>
              <a:prstGeom prst="rect">
                <a:avLst/>
              </a:prstGeom>
            </p:spPr>
            <p:txBody>
              <a:bodyPr lIns="33867" tIns="33867" rIns="33867" bIns="33867" rtlCol="0" anchor="ctr"/>
              <a:lstStyle/>
              <a:p>
                <a:pPr algn="ctr">
                  <a:lnSpc>
                    <a:spcPts val="1773"/>
                  </a:lnSpc>
                </a:pPr>
                <a:endParaRPr sz="1200"/>
              </a:p>
            </p:txBody>
          </p:sp>
        </p:grpSp>
        <p:sp>
          <p:nvSpPr>
            <p:cNvPr id="23" name="TextBox 23"/>
            <p:cNvSpPr txBox="1"/>
            <p:nvPr/>
          </p:nvSpPr>
          <p:spPr>
            <a:xfrm>
              <a:off x="5061926" y="1626795"/>
              <a:ext cx="2068147" cy="850682"/>
            </a:xfrm>
            <a:prstGeom prst="rect">
              <a:avLst/>
            </a:prstGeom>
          </p:spPr>
          <p:txBody>
            <a:bodyPr lIns="0" tIns="0" rIns="0" bIns="0" rtlCol="0" anchor="t">
              <a:spAutoFit/>
            </a:bodyPr>
            <a:lstStyle/>
            <a:p>
              <a:pPr algn="ctr">
                <a:lnSpc>
                  <a:spcPts val="1866"/>
                </a:lnSpc>
              </a:pPr>
              <a:r>
                <a:rPr lang="en-US" sz="1400" b="1" dirty="0">
                  <a:solidFill>
                    <a:srgbClr val="064D61"/>
                  </a:solidFill>
                  <a:latin typeface="Avenir Next Demi Bold" panose="020B0503020202020204" pitchFamily="34" charset="0"/>
                  <a:ea typeface="Avenir Bold"/>
                  <a:cs typeface="Avenir Bold"/>
                  <a:sym typeface="Avenir Bold"/>
                </a:rPr>
                <a:t>Power</a:t>
              </a:r>
            </a:p>
            <a:p>
              <a:pPr algn="ctr">
                <a:lnSpc>
                  <a:spcPts val="1587"/>
                </a:lnSpc>
                <a:spcBef>
                  <a:spcPct val="0"/>
                </a:spcBef>
              </a:pPr>
              <a:r>
                <a:rPr lang="en-US" sz="1100" dirty="0">
                  <a:solidFill>
                    <a:srgbClr val="064D61"/>
                  </a:solidFill>
                  <a:latin typeface="Avenir"/>
                  <a:ea typeface="Avenir"/>
                  <a:cs typeface="Avenir"/>
                  <a:sym typeface="Avenir"/>
                </a:rPr>
                <a:t>Bundling goals helps align funds, turn out more voters, and build bigger constituencies.</a:t>
              </a:r>
            </a:p>
          </p:txBody>
        </p:sp>
        <p:grpSp>
          <p:nvGrpSpPr>
            <p:cNvPr id="24" name="Group 24"/>
            <p:cNvGrpSpPr/>
            <p:nvPr/>
          </p:nvGrpSpPr>
          <p:grpSpPr>
            <a:xfrm>
              <a:off x="4742886" y="1172016"/>
              <a:ext cx="542297" cy="679812"/>
              <a:chOff x="-12042" y="-76200"/>
              <a:chExt cx="214241" cy="268568"/>
            </a:xfrm>
          </p:grpSpPr>
          <p:sp>
            <p:nvSpPr>
              <p:cNvPr id="25" name="Freeform 25"/>
              <p:cNvSpPr/>
              <p:nvPr/>
            </p:nvSpPr>
            <p:spPr>
              <a:xfrm>
                <a:off x="-12042" y="-32112"/>
                <a:ext cx="202199" cy="192368"/>
              </a:xfrm>
              <a:custGeom>
                <a:avLst/>
                <a:gdLst/>
                <a:ahLst/>
                <a:cxnLst/>
                <a:rect l="l" t="t" r="r" b="b"/>
                <a:pathLst>
                  <a:path w="202199" h="192368">
                    <a:moveTo>
                      <a:pt x="96184" y="0"/>
                    </a:moveTo>
                    <a:lnTo>
                      <a:pt x="106015" y="0"/>
                    </a:lnTo>
                    <a:cubicBezTo>
                      <a:pt x="159136" y="0"/>
                      <a:pt x="202199" y="43063"/>
                      <a:pt x="202199" y="96184"/>
                    </a:cubicBezTo>
                    <a:lnTo>
                      <a:pt x="202199" y="96184"/>
                    </a:lnTo>
                    <a:cubicBezTo>
                      <a:pt x="202199" y="149305"/>
                      <a:pt x="159136" y="192368"/>
                      <a:pt x="106015" y="192368"/>
                    </a:cubicBezTo>
                    <a:lnTo>
                      <a:pt x="96184" y="192368"/>
                    </a:lnTo>
                    <a:cubicBezTo>
                      <a:pt x="43063" y="192368"/>
                      <a:pt x="0" y="149305"/>
                      <a:pt x="0" y="96184"/>
                    </a:cubicBezTo>
                    <a:lnTo>
                      <a:pt x="0" y="96184"/>
                    </a:lnTo>
                    <a:cubicBezTo>
                      <a:pt x="0" y="43063"/>
                      <a:pt x="43063" y="0"/>
                      <a:pt x="96184" y="0"/>
                    </a:cubicBezTo>
                    <a:close/>
                  </a:path>
                </a:pathLst>
              </a:custGeom>
              <a:solidFill>
                <a:srgbClr val="26A6D1"/>
              </a:solidFill>
              <a:ln w="38100" cap="rnd">
                <a:solidFill>
                  <a:srgbClr val="064D61"/>
                </a:solidFill>
                <a:prstDash val="solid"/>
                <a:round/>
              </a:ln>
            </p:spPr>
            <p:txBody>
              <a:bodyPr/>
              <a:lstStyle/>
              <a:p>
                <a:endParaRPr lang="en-US" sz="1200"/>
              </a:p>
            </p:txBody>
          </p:sp>
          <p:sp>
            <p:nvSpPr>
              <p:cNvPr id="26" name="TextBox 26"/>
              <p:cNvSpPr txBox="1"/>
              <p:nvPr/>
            </p:nvSpPr>
            <p:spPr>
              <a:xfrm>
                <a:off x="0" y="-76200"/>
                <a:ext cx="202199" cy="268568"/>
              </a:xfrm>
              <a:prstGeom prst="rect">
                <a:avLst/>
              </a:prstGeom>
            </p:spPr>
            <p:txBody>
              <a:bodyPr lIns="33867" tIns="33867" rIns="33867" bIns="33867" rtlCol="0" anchor="ctr"/>
              <a:lstStyle/>
              <a:p>
                <a:pPr algn="ctr">
                  <a:lnSpc>
                    <a:spcPts val="1773"/>
                  </a:lnSpc>
                </a:pPr>
                <a:endParaRPr sz="1200"/>
              </a:p>
            </p:txBody>
          </p:sp>
        </p:grpSp>
        <p:sp>
          <p:nvSpPr>
            <p:cNvPr id="52" name="TextBox 52"/>
            <p:cNvSpPr txBox="1"/>
            <p:nvPr/>
          </p:nvSpPr>
          <p:spPr>
            <a:xfrm>
              <a:off x="4722440" y="1367765"/>
              <a:ext cx="564915" cy="289631"/>
            </a:xfrm>
            <a:prstGeom prst="rect">
              <a:avLst/>
            </a:prstGeom>
          </p:spPr>
          <p:txBody>
            <a:bodyPr lIns="0" tIns="0" rIns="0" bIns="0" rtlCol="0" anchor="t">
              <a:spAutoFit/>
            </a:bodyPr>
            <a:lstStyle/>
            <a:p>
              <a:pPr algn="ctr">
                <a:lnSpc>
                  <a:spcPts val="2433"/>
                </a:lnSpc>
                <a:spcBef>
                  <a:spcPct val="0"/>
                </a:spcBef>
              </a:pPr>
              <a:r>
                <a:rPr lang="en-US" sz="1737" b="1" dirty="0">
                  <a:solidFill>
                    <a:srgbClr val="FFFFFF"/>
                  </a:solidFill>
                  <a:latin typeface="Avenir Bold"/>
                  <a:ea typeface="Avenir Bold"/>
                  <a:cs typeface="Avenir Bold"/>
                  <a:sym typeface="Avenir Bold"/>
                </a:rPr>
                <a:t>2</a:t>
              </a:r>
            </a:p>
          </p:txBody>
        </p:sp>
      </p:grpSp>
      <p:grpSp>
        <p:nvGrpSpPr>
          <p:cNvPr id="83" name="Group 82">
            <a:extLst>
              <a:ext uri="{FF2B5EF4-FFF2-40B4-BE49-F238E27FC236}">
                <a16:creationId xmlns:a16="http://schemas.microsoft.com/office/drawing/2014/main" id="{0FB473C7-09D8-DF81-C8A2-898B83B7C2E0}"/>
              </a:ext>
            </a:extLst>
          </p:cNvPr>
          <p:cNvGrpSpPr/>
          <p:nvPr/>
        </p:nvGrpSpPr>
        <p:grpSpPr>
          <a:xfrm>
            <a:off x="1895343" y="1112364"/>
            <a:ext cx="2578005" cy="1476911"/>
            <a:chOff x="1895343" y="1112364"/>
            <a:chExt cx="2578005" cy="1476911"/>
          </a:xfrm>
        </p:grpSpPr>
        <p:grpSp>
          <p:nvGrpSpPr>
            <p:cNvPr id="54" name="Group 54"/>
            <p:cNvGrpSpPr/>
            <p:nvPr/>
          </p:nvGrpSpPr>
          <p:grpSpPr>
            <a:xfrm>
              <a:off x="1997437" y="1412212"/>
              <a:ext cx="2475911" cy="1177063"/>
              <a:chOff x="0" y="0"/>
              <a:chExt cx="4951821" cy="2354126"/>
            </a:xfrm>
          </p:grpSpPr>
          <p:grpSp>
            <p:nvGrpSpPr>
              <p:cNvPr id="55" name="Group 55"/>
              <p:cNvGrpSpPr/>
              <p:nvPr/>
            </p:nvGrpSpPr>
            <p:grpSpPr>
              <a:xfrm>
                <a:off x="0" y="0"/>
                <a:ext cx="4951821" cy="2354126"/>
                <a:chOff x="0" y="0"/>
                <a:chExt cx="978137" cy="465012"/>
              </a:xfrm>
            </p:grpSpPr>
            <p:sp>
              <p:nvSpPr>
                <p:cNvPr id="56" name="Freeform 56"/>
                <p:cNvSpPr/>
                <p:nvPr/>
              </p:nvSpPr>
              <p:spPr>
                <a:xfrm>
                  <a:off x="0" y="0"/>
                  <a:ext cx="978137" cy="465013"/>
                </a:xfrm>
                <a:custGeom>
                  <a:avLst/>
                  <a:gdLst/>
                  <a:ahLst/>
                  <a:cxnLst/>
                  <a:rect l="l" t="t" r="r" b="b"/>
                  <a:pathLst>
                    <a:path w="978137" h="465013">
                      <a:moveTo>
                        <a:pt x="106315" y="0"/>
                      </a:moveTo>
                      <a:lnTo>
                        <a:pt x="871823" y="0"/>
                      </a:lnTo>
                      <a:cubicBezTo>
                        <a:pt x="900019" y="0"/>
                        <a:pt x="927061" y="11201"/>
                        <a:pt x="946999" y="31139"/>
                      </a:cubicBezTo>
                      <a:cubicBezTo>
                        <a:pt x="966936" y="51077"/>
                        <a:pt x="978137" y="78118"/>
                        <a:pt x="978137" y="106315"/>
                      </a:cubicBezTo>
                      <a:lnTo>
                        <a:pt x="978137" y="358698"/>
                      </a:lnTo>
                      <a:cubicBezTo>
                        <a:pt x="978137" y="417414"/>
                        <a:pt x="930539" y="465013"/>
                        <a:pt x="871823" y="465013"/>
                      </a:cubicBezTo>
                      <a:lnTo>
                        <a:pt x="106315" y="465013"/>
                      </a:lnTo>
                      <a:cubicBezTo>
                        <a:pt x="78118" y="465013"/>
                        <a:pt x="51077" y="453812"/>
                        <a:pt x="31139" y="433874"/>
                      </a:cubicBezTo>
                      <a:cubicBezTo>
                        <a:pt x="11201" y="413936"/>
                        <a:pt x="0" y="386894"/>
                        <a:pt x="0" y="358698"/>
                      </a:cubicBezTo>
                      <a:lnTo>
                        <a:pt x="0" y="106315"/>
                      </a:lnTo>
                      <a:cubicBezTo>
                        <a:pt x="0" y="47599"/>
                        <a:pt x="47599" y="0"/>
                        <a:pt x="106315" y="0"/>
                      </a:cubicBezTo>
                      <a:close/>
                    </a:path>
                  </a:pathLst>
                </a:custGeom>
                <a:solidFill>
                  <a:srgbClr val="26A6D1"/>
                </a:solidFill>
              </p:spPr>
              <p:txBody>
                <a:bodyPr/>
                <a:lstStyle/>
                <a:p>
                  <a:endParaRPr lang="en-US" sz="1200"/>
                </a:p>
              </p:txBody>
            </p:sp>
            <p:sp>
              <p:nvSpPr>
                <p:cNvPr id="57" name="TextBox 57"/>
                <p:cNvSpPr txBox="1"/>
                <p:nvPr/>
              </p:nvSpPr>
              <p:spPr>
                <a:xfrm>
                  <a:off x="0" y="-76200"/>
                  <a:ext cx="978137" cy="541212"/>
                </a:xfrm>
                <a:prstGeom prst="rect">
                  <a:avLst/>
                </a:prstGeom>
              </p:spPr>
              <p:txBody>
                <a:bodyPr lIns="33867" tIns="33867" rIns="33867" bIns="33867" rtlCol="0" anchor="ctr"/>
                <a:lstStyle/>
                <a:p>
                  <a:pPr algn="ctr">
                    <a:lnSpc>
                      <a:spcPts val="1773"/>
                    </a:lnSpc>
                  </a:pPr>
                  <a:endParaRPr sz="1200"/>
                </a:p>
              </p:txBody>
            </p:sp>
          </p:grpSp>
          <p:sp>
            <p:nvSpPr>
              <p:cNvPr id="58" name="TextBox 58"/>
              <p:cNvSpPr txBox="1"/>
              <p:nvPr/>
            </p:nvSpPr>
            <p:spPr>
              <a:xfrm>
                <a:off x="462152" y="327702"/>
                <a:ext cx="4283019" cy="1703030"/>
              </a:xfrm>
              <a:prstGeom prst="rect">
                <a:avLst/>
              </a:prstGeom>
            </p:spPr>
            <p:txBody>
              <a:bodyPr wrap="square" lIns="0" tIns="0" rIns="0" bIns="0" rtlCol="0" anchor="t">
                <a:spAutoFit/>
              </a:bodyPr>
              <a:lstStyle/>
              <a:p>
                <a:pPr algn="ctr">
                  <a:lnSpc>
                    <a:spcPts val="1866"/>
                  </a:lnSpc>
                </a:pPr>
                <a:r>
                  <a:rPr lang="en-US" sz="1400" b="1" dirty="0">
                    <a:solidFill>
                      <a:srgbClr val="FFFFFF"/>
                    </a:solidFill>
                    <a:latin typeface="Avenir Next Demi Bold" panose="020B0503020202020204" pitchFamily="34" charset="0"/>
                    <a:ea typeface="Droid Serif Bold"/>
                    <a:cs typeface="Droid Serif Bold"/>
                    <a:sym typeface="Droid Serif Bold"/>
                  </a:rPr>
                  <a:t>Justice</a:t>
                </a:r>
              </a:p>
              <a:p>
                <a:pPr algn="ctr">
                  <a:lnSpc>
                    <a:spcPts val="1587"/>
                  </a:lnSpc>
                  <a:spcBef>
                    <a:spcPct val="0"/>
                  </a:spcBef>
                </a:pPr>
                <a:r>
                  <a:rPr lang="en-US" sz="1100" dirty="0">
                    <a:solidFill>
                      <a:srgbClr val="FFFFFF"/>
                    </a:solidFill>
                    <a:latin typeface="Avenir Next" panose="020B0503020202020204" pitchFamily="34" charset="0"/>
                    <a:ea typeface="Droid Serif"/>
                    <a:cs typeface="Droid Serif"/>
                    <a:sym typeface="Droid Serif"/>
                  </a:rPr>
                  <a:t>Any policy change or investment can be designed in a way that also promotes justice.</a:t>
                </a:r>
              </a:p>
            </p:txBody>
          </p:sp>
        </p:grpSp>
        <p:grpSp>
          <p:nvGrpSpPr>
            <p:cNvPr id="59" name="Group 59"/>
            <p:cNvGrpSpPr/>
            <p:nvPr/>
          </p:nvGrpSpPr>
          <p:grpSpPr>
            <a:xfrm>
              <a:off x="1895343" y="1112364"/>
              <a:ext cx="589079" cy="679812"/>
              <a:chOff x="-48328" y="-385763"/>
              <a:chExt cx="1178159" cy="1359626"/>
            </a:xfrm>
          </p:grpSpPr>
          <p:grpSp>
            <p:nvGrpSpPr>
              <p:cNvPr id="60" name="Group 60"/>
              <p:cNvGrpSpPr/>
              <p:nvPr/>
            </p:nvGrpSpPr>
            <p:grpSpPr>
              <a:xfrm>
                <a:off x="4592" y="-385763"/>
                <a:ext cx="1125239" cy="1359626"/>
                <a:chOff x="-20070" y="-76200"/>
                <a:chExt cx="222269" cy="268568"/>
              </a:xfrm>
            </p:grpSpPr>
            <p:sp>
              <p:nvSpPr>
                <p:cNvPr id="61" name="Freeform 61"/>
                <p:cNvSpPr/>
                <p:nvPr/>
              </p:nvSpPr>
              <p:spPr>
                <a:xfrm>
                  <a:off x="-20070" y="-32112"/>
                  <a:ext cx="202199" cy="192368"/>
                </a:xfrm>
                <a:custGeom>
                  <a:avLst/>
                  <a:gdLst/>
                  <a:ahLst/>
                  <a:cxnLst/>
                  <a:rect l="l" t="t" r="r" b="b"/>
                  <a:pathLst>
                    <a:path w="202199" h="192368">
                      <a:moveTo>
                        <a:pt x="96184" y="0"/>
                      </a:moveTo>
                      <a:lnTo>
                        <a:pt x="106015" y="0"/>
                      </a:lnTo>
                      <a:cubicBezTo>
                        <a:pt x="159136" y="0"/>
                        <a:pt x="202199" y="43063"/>
                        <a:pt x="202199" y="96184"/>
                      </a:cubicBezTo>
                      <a:lnTo>
                        <a:pt x="202199" y="96184"/>
                      </a:lnTo>
                      <a:cubicBezTo>
                        <a:pt x="202199" y="149305"/>
                        <a:pt x="159136" y="192368"/>
                        <a:pt x="106015" y="192368"/>
                      </a:cubicBezTo>
                      <a:lnTo>
                        <a:pt x="96184" y="192368"/>
                      </a:lnTo>
                      <a:cubicBezTo>
                        <a:pt x="43063" y="192368"/>
                        <a:pt x="0" y="149305"/>
                        <a:pt x="0" y="96184"/>
                      </a:cubicBezTo>
                      <a:lnTo>
                        <a:pt x="0" y="96184"/>
                      </a:lnTo>
                      <a:cubicBezTo>
                        <a:pt x="0" y="43063"/>
                        <a:pt x="43063" y="0"/>
                        <a:pt x="96184" y="0"/>
                      </a:cubicBezTo>
                      <a:close/>
                    </a:path>
                  </a:pathLst>
                </a:custGeom>
                <a:solidFill>
                  <a:srgbClr val="26A6D1"/>
                </a:solidFill>
                <a:ln w="38100" cap="rnd">
                  <a:solidFill>
                    <a:srgbClr val="064D61"/>
                  </a:solidFill>
                  <a:prstDash val="solid"/>
                  <a:round/>
                </a:ln>
              </p:spPr>
              <p:txBody>
                <a:bodyPr/>
                <a:lstStyle/>
                <a:p>
                  <a:endParaRPr lang="en-US" sz="1200"/>
                </a:p>
              </p:txBody>
            </p:sp>
            <p:sp>
              <p:nvSpPr>
                <p:cNvPr id="62" name="TextBox 62"/>
                <p:cNvSpPr txBox="1"/>
                <p:nvPr/>
              </p:nvSpPr>
              <p:spPr>
                <a:xfrm>
                  <a:off x="0" y="-76200"/>
                  <a:ext cx="202199" cy="268568"/>
                </a:xfrm>
                <a:prstGeom prst="rect">
                  <a:avLst/>
                </a:prstGeom>
              </p:spPr>
              <p:txBody>
                <a:bodyPr lIns="33867" tIns="33867" rIns="33867" bIns="33867" rtlCol="0" anchor="ctr"/>
                <a:lstStyle/>
                <a:p>
                  <a:pPr algn="ctr">
                    <a:lnSpc>
                      <a:spcPts val="1773"/>
                    </a:lnSpc>
                  </a:pPr>
                  <a:endParaRPr sz="1200"/>
                </a:p>
              </p:txBody>
            </p:sp>
          </p:grpSp>
          <p:sp>
            <p:nvSpPr>
              <p:cNvPr id="63" name="TextBox 63"/>
              <p:cNvSpPr txBox="1"/>
              <p:nvPr/>
            </p:nvSpPr>
            <p:spPr>
              <a:xfrm>
                <a:off x="-48328" y="-17522"/>
                <a:ext cx="1129831" cy="579263"/>
              </a:xfrm>
              <a:prstGeom prst="rect">
                <a:avLst/>
              </a:prstGeom>
            </p:spPr>
            <p:txBody>
              <a:bodyPr lIns="0" tIns="0" rIns="0" bIns="0" rtlCol="0" anchor="t">
                <a:spAutoFit/>
              </a:bodyPr>
              <a:lstStyle/>
              <a:p>
                <a:pPr algn="ctr">
                  <a:lnSpc>
                    <a:spcPts val="2433"/>
                  </a:lnSpc>
                  <a:spcBef>
                    <a:spcPct val="0"/>
                  </a:spcBef>
                </a:pPr>
                <a:r>
                  <a:rPr lang="en-US" sz="1737" b="1" dirty="0">
                    <a:solidFill>
                      <a:srgbClr val="FFFFFF"/>
                    </a:solidFill>
                    <a:latin typeface="Droid Serif Bold"/>
                    <a:ea typeface="Droid Serif Bold"/>
                    <a:cs typeface="Droid Serif Bold"/>
                    <a:sym typeface="Droid Serif Bold"/>
                  </a:rPr>
                  <a:t>1</a:t>
                </a:r>
              </a:p>
            </p:txBody>
          </p:sp>
        </p:grpSp>
      </p:grpSp>
      <p:grpSp>
        <p:nvGrpSpPr>
          <p:cNvPr id="84" name="Group 83">
            <a:extLst>
              <a:ext uri="{FF2B5EF4-FFF2-40B4-BE49-F238E27FC236}">
                <a16:creationId xmlns:a16="http://schemas.microsoft.com/office/drawing/2014/main" id="{998B261C-68D3-BFE4-BDE5-E3774C5E239A}"/>
              </a:ext>
            </a:extLst>
          </p:cNvPr>
          <p:cNvGrpSpPr/>
          <p:nvPr/>
        </p:nvGrpSpPr>
        <p:grpSpPr>
          <a:xfrm>
            <a:off x="7630341" y="1152794"/>
            <a:ext cx="2605503" cy="1518699"/>
            <a:chOff x="7630341" y="1152794"/>
            <a:chExt cx="2605503" cy="1518699"/>
          </a:xfrm>
        </p:grpSpPr>
        <p:grpSp>
          <p:nvGrpSpPr>
            <p:cNvPr id="14" name="Group 14"/>
            <p:cNvGrpSpPr/>
            <p:nvPr/>
          </p:nvGrpSpPr>
          <p:grpSpPr>
            <a:xfrm>
              <a:off x="7759933" y="1494430"/>
              <a:ext cx="2475911" cy="1177063"/>
              <a:chOff x="0" y="0"/>
              <a:chExt cx="978137" cy="465012"/>
            </a:xfrm>
          </p:grpSpPr>
          <p:sp>
            <p:nvSpPr>
              <p:cNvPr id="15" name="Freeform 15"/>
              <p:cNvSpPr/>
              <p:nvPr/>
            </p:nvSpPr>
            <p:spPr>
              <a:xfrm>
                <a:off x="0" y="0"/>
                <a:ext cx="978137" cy="465013"/>
              </a:xfrm>
              <a:custGeom>
                <a:avLst/>
                <a:gdLst/>
                <a:ahLst/>
                <a:cxnLst/>
                <a:rect l="l" t="t" r="r" b="b"/>
                <a:pathLst>
                  <a:path w="978137" h="465013">
                    <a:moveTo>
                      <a:pt x="106315" y="0"/>
                    </a:moveTo>
                    <a:lnTo>
                      <a:pt x="871823" y="0"/>
                    </a:lnTo>
                    <a:cubicBezTo>
                      <a:pt x="900019" y="0"/>
                      <a:pt x="927061" y="11201"/>
                      <a:pt x="946999" y="31139"/>
                    </a:cubicBezTo>
                    <a:cubicBezTo>
                      <a:pt x="966936" y="51077"/>
                      <a:pt x="978137" y="78118"/>
                      <a:pt x="978137" y="106315"/>
                    </a:cubicBezTo>
                    <a:lnTo>
                      <a:pt x="978137" y="358698"/>
                    </a:lnTo>
                    <a:cubicBezTo>
                      <a:pt x="978137" y="417414"/>
                      <a:pt x="930539" y="465013"/>
                      <a:pt x="871823" y="465013"/>
                    </a:cubicBezTo>
                    <a:lnTo>
                      <a:pt x="106315" y="465013"/>
                    </a:lnTo>
                    <a:cubicBezTo>
                      <a:pt x="78118" y="465013"/>
                      <a:pt x="51077" y="453812"/>
                      <a:pt x="31139" y="433874"/>
                    </a:cubicBezTo>
                    <a:cubicBezTo>
                      <a:pt x="11201" y="413936"/>
                      <a:pt x="0" y="386894"/>
                      <a:pt x="0" y="358698"/>
                    </a:cubicBezTo>
                    <a:lnTo>
                      <a:pt x="0" y="106315"/>
                    </a:lnTo>
                    <a:cubicBezTo>
                      <a:pt x="0" y="47599"/>
                      <a:pt x="47599" y="0"/>
                      <a:pt x="106315" y="0"/>
                    </a:cubicBezTo>
                    <a:close/>
                  </a:path>
                </a:pathLst>
              </a:custGeom>
              <a:solidFill>
                <a:srgbClr val="FFFFFF"/>
              </a:solidFill>
              <a:ln w="38100" cap="rnd">
                <a:solidFill>
                  <a:srgbClr val="A2D9F6"/>
                </a:solidFill>
                <a:prstDash val="solid"/>
                <a:round/>
              </a:ln>
            </p:spPr>
            <p:txBody>
              <a:bodyPr/>
              <a:lstStyle/>
              <a:p>
                <a:endParaRPr lang="en-US" sz="1200"/>
              </a:p>
            </p:txBody>
          </p:sp>
          <p:sp>
            <p:nvSpPr>
              <p:cNvPr id="16" name="TextBox 16"/>
              <p:cNvSpPr txBox="1"/>
              <p:nvPr/>
            </p:nvSpPr>
            <p:spPr>
              <a:xfrm>
                <a:off x="0" y="-76200"/>
                <a:ext cx="978137" cy="541212"/>
              </a:xfrm>
              <a:prstGeom prst="rect">
                <a:avLst/>
              </a:prstGeom>
            </p:spPr>
            <p:txBody>
              <a:bodyPr lIns="33867" tIns="33867" rIns="33867" bIns="33867" rtlCol="0" anchor="ctr"/>
              <a:lstStyle/>
              <a:p>
                <a:pPr algn="ctr">
                  <a:lnSpc>
                    <a:spcPts val="1773"/>
                  </a:lnSpc>
                </a:pPr>
                <a:endParaRPr sz="1200"/>
              </a:p>
            </p:txBody>
          </p:sp>
        </p:grpSp>
        <p:grpSp>
          <p:nvGrpSpPr>
            <p:cNvPr id="27" name="Group 27"/>
            <p:cNvGrpSpPr/>
            <p:nvPr/>
          </p:nvGrpSpPr>
          <p:grpSpPr>
            <a:xfrm>
              <a:off x="7630341" y="1152794"/>
              <a:ext cx="614263" cy="679812"/>
              <a:chOff x="-98696" y="-385763"/>
              <a:chExt cx="1228527" cy="1359626"/>
            </a:xfrm>
          </p:grpSpPr>
          <p:grpSp>
            <p:nvGrpSpPr>
              <p:cNvPr id="28" name="Group 28"/>
              <p:cNvGrpSpPr/>
              <p:nvPr/>
            </p:nvGrpSpPr>
            <p:grpSpPr>
              <a:xfrm>
                <a:off x="-56371" y="-385763"/>
                <a:ext cx="1186202" cy="1359626"/>
                <a:chOff x="-32112" y="-76200"/>
                <a:chExt cx="234311" cy="268568"/>
              </a:xfrm>
            </p:grpSpPr>
            <p:sp>
              <p:nvSpPr>
                <p:cNvPr id="29" name="Freeform 29"/>
                <p:cNvSpPr/>
                <p:nvPr/>
              </p:nvSpPr>
              <p:spPr>
                <a:xfrm>
                  <a:off x="-32112" y="-24084"/>
                  <a:ext cx="202199" cy="192368"/>
                </a:xfrm>
                <a:custGeom>
                  <a:avLst/>
                  <a:gdLst/>
                  <a:ahLst/>
                  <a:cxnLst/>
                  <a:rect l="l" t="t" r="r" b="b"/>
                  <a:pathLst>
                    <a:path w="202199" h="192368">
                      <a:moveTo>
                        <a:pt x="96184" y="0"/>
                      </a:moveTo>
                      <a:lnTo>
                        <a:pt x="106015" y="0"/>
                      </a:lnTo>
                      <a:cubicBezTo>
                        <a:pt x="159136" y="0"/>
                        <a:pt x="202199" y="43063"/>
                        <a:pt x="202199" y="96184"/>
                      </a:cubicBezTo>
                      <a:lnTo>
                        <a:pt x="202199" y="96184"/>
                      </a:lnTo>
                      <a:cubicBezTo>
                        <a:pt x="202199" y="149305"/>
                        <a:pt x="159136" y="192368"/>
                        <a:pt x="106015" y="192368"/>
                      </a:cubicBezTo>
                      <a:lnTo>
                        <a:pt x="96184" y="192368"/>
                      </a:lnTo>
                      <a:cubicBezTo>
                        <a:pt x="43063" y="192368"/>
                        <a:pt x="0" y="149305"/>
                        <a:pt x="0" y="96184"/>
                      </a:cubicBezTo>
                      <a:lnTo>
                        <a:pt x="0" y="96184"/>
                      </a:lnTo>
                      <a:cubicBezTo>
                        <a:pt x="0" y="43063"/>
                        <a:pt x="43063" y="0"/>
                        <a:pt x="96184" y="0"/>
                      </a:cubicBezTo>
                      <a:close/>
                    </a:path>
                  </a:pathLst>
                </a:custGeom>
                <a:solidFill>
                  <a:srgbClr val="26A6D1"/>
                </a:solidFill>
                <a:ln w="38100" cap="rnd">
                  <a:solidFill>
                    <a:srgbClr val="064D61"/>
                  </a:solidFill>
                  <a:prstDash val="solid"/>
                  <a:round/>
                </a:ln>
              </p:spPr>
              <p:txBody>
                <a:bodyPr/>
                <a:lstStyle/>
                <a:p>
                  <a:endParaRPr lang="en-US" sz="1200"/>
                </a:p>
              </p:txBody>
            </p:sp>
            <p:sp>
              <p:nvSpPr>
                <p:cNvPr id="30" name="TextBox 30"/>
                <p:cNvSpPr txBox="1"/>
                <p:nvPr/>
              </p:nvSpPr>
              <p:spPr>
                <a:xfrm>
                  <a:off x="0" y="-76200"/>
                  <a:ext cx="202199" cy="268568"/>
                </a:xfrm>
                <a:prstGeom prst="rect">
                  <a:avLst/>
                </a:prstGeom>
              </p:spPr>
              <p:txBody>
                <a:bodyPr lIns="33867" tIns="33867" rIns="33867" bIns="33867" rtlCol="0" anchor="ctr"/>
                <a:lstStyle/>
                <a:p>
                  <a:pPr algn="ctr">
                    <a:lnSpc>
                      <a:spcPts val="1773"/>
                    </a:lnSpc>
                  </a:pPr>
                  <a:endParaRPr sz="1200"/>
                </a:p>
              </p:txBody>
            </p:sp>
          </p:grpSp>
          <p:sp>
            <p:nvSpPr>
              <p:cNvPr id="31" name="TextBox 31"/>
              <p:cNvSpPr txBox="1"/>
              <p:nvPr/>
            </p:nvSpPr>
            <p:spPr>
              <a:xfrm>
                <a:off x="-98696" y="41844"/>
                <a:ext cx="1129831" cy="579263"/>
              </a:xfrm>
              <a:prstGeom prst="rect">
                <a:avLst/>
              </a:prstGeom>
            </p:spPr>
            <p:txBody>
              <a:bodyPr lIns="0" tIns="0" rIns="0" bIns="0" rtlCol="0" anchor="t">
                <a:spAutoFit/>
              </a:bodyPr>
              <a:lstStyle/>
              <a:p>
                <a:pPr algn="ctr">
                  <a:lnSpc>
                    <a:spcPts val="2433"/>
                  </a:lnSpc>
                  <a:spcBef>
                    <a:spcPct val="0"/>
                  </a:spcBef>
                </a:pPr>
                <a:r>
                  <a:rPr lang="en-US" sz="1737" b="1" dirty="0">
                    <a:solidFill>
                      <a:srgbClr val="FFFFFF"/>
                    </a:solidFill>
                    <a:latin typeface="Droid Serif Bold"/>
                    <a:ea typeface="Droid Serif Bold"/>
                    <a:cs typeface="Droid Serif Bold"/>
                    <a:sym typeface="Droid Serif Bold"/>
                  </a:rPr>
                  <a:t>3</a:t>
                </a:r>
              </a:p>
            </p:txBody>
          </p:sp>
        </p:grpSp>
        <p:sp>
          <p:nvSpPr>
            <p:cNvPr id="64" name="TextBox 64"/>
            <p:cNvSpPr txBox="1"/>
            <p:nvPr/>
          </p:nvSpPr>
          <p:spPr>
            <a:xfrm>
              <a:off x="7967728" y="1652855"/>
              <a:ext cx="2068147" cy="850233"/>
            </a:xfrm>
            <a:prstGeom prst="rect">
              <a:avLst/>
            </a:prstGeom>
          </p:spPr>
          <p:txBody>
            <a:bodyPr lIns="0" tIns="0" rIns="0" bIns="0" rtlCol="0" anchor="t">
              <a:spAutoFit/>
            </a:bodyPr>
            <a:lstStyle/>
            <a:p>
              <a:pPr algn="ctr">
                <a:lnSpc>
                  <a:spcPts val="1866"/>
                </a:lnSpc>
              </a:pPr>
              <a:r>
                <a:rPr lang="en-US" sz="1400" b="1" dirty="0">
                  <a:solidFill>
                    <a:srgbClr val="064D61"/>
                  </a:solidFill>
                  <a:latin typeface="Avenir Next Demi Bold" panose="020B0503020202020204" pitchFamily="34" charset="0"/>
                  <a:ea typeface="Avenir Bold"/>
                  <a:cs typeface="Avenir Bold"/>
                  <a:sym typeface="Avenir Bold"/>
                </a:rPr>
                <a:t>Synergy</a:t>
              </a:r>
            </a:p>
            <a:p>
              <a:pPr algn="ctr">
                <a:lnSpc>
                  <a:spcPts val="1587"/>
                </a:lnSpc>
                <a:spcBef>
                  <a:spcPct val="0"/>
                </a:spcBef>
              </a:pPr>
              <a:r>
                <a:rPr lang="en-US" sz="1100" dirty="0">
                  <a:solidFill>
                    <a:srgbClr val="064D61"/>
                  </a:solidFill>
                  <a:latin typeface="Avenir Next" panose="020B0503020202020204" pitchFamily="34" charset="0"/>
                  <a:ea typeface="Avenir Bold"/>
                  <a:cs typeface="Avenir Bold"/>
                  <a:sym typeface="Avenir Bold"/>
                </a:rPr>
                <a:t>P</a:t>
              </a:r>
              <a:r>
                <a:rPr lang="en-US" sz="1100" dirty="0">
                  <a:solidFill>
                    <a:srgbClr val="064D61"/>
                  </a:solidFill>
                  <a:latin typeface="Avenir Next" panose="020B0503020202020204" pitchFamily="34" charset="0"/>
                  <a:ea typeface="Avenir"/>
                  <a:cs typeface="Avenir"/>
                  <a:sym typeface="Avenir"/>
                </a:rPr>
                <a:t>rojects with long-term payoff can be boosted by the short-term benefits they also provide.</a:t>
              </a:r>
            </a:p>
          </p:txBody>
        </p:sp>
      </p:grpSp>
      <p:grpSp>
        <p:nvGrpSpPr>
          <p:cNvPr id="80" name="Group 79">
            <a:extLst>
              <a:ext uri="{FF2B5EF4-FFF2-40B4-BE49-F238E27FC236}">
                <a16:creationId xmlns:a16="http://schemas.microsoft.com/office/drawing/2014/main" id="{5DDE9FB0-FC79-7B60-23D7-CE54D96BB2EA}"/>
              </a:ext>
            </a:extLst>
          </p:cNvPr>
          <p:cNvGrpSpPr/>
          <p:nvPr/>
        </p:nvGrpSpPr>
        <p:grpSpPr>
          <a:xfrm>
            <a:off x="1942368" y="2961229"/>
            <a:ext cx="2564779" cy="1407887"/>
            <a:chOff x="1952093" y="2942069"/>
            <a:chExt cx="2564779" cy="1407887"/>
          </a:xfrm>
        </p:grpSpPr>
        <p:grpSp>
          <p:nvGrpSpPr>
            <p:cNvPr id="17" name="Group 17"/>
            <p:cNvGrpSpPr/>
            <p:nvPr/>
          </p:nvGrpSpPr>
          <p:grpSpPr>
            <a:xfrm>
              <a:off x="2040961" y="3172893"/>
              <a:ext cx="2475911" cy="1177063"/>
              <a:chOff x="0" y="0"/>
              <a:chExt cx="978137" cy="465012"/>
            </a:xfrm>
          </p:grpSpPr>
          <p:sp>
            <p:nvSpPr>
              <p:cNvPr id="18" name="Freeform 18"/>
              <p:cNvSpPr/>
              <p:nvPr/>
            </p:nvSpPr>
            <p:spPr>
              <a:xfrm>
                <a:off x="0" y="0"/>
                <a:ext cx="978137" cy="465013"/>
              </a:xfrm>
              <a:custGeom>
                <a:avLst/>
                <a:gdLst/>
                <a:ahLst/>
                <a:cxnLst/>
                <a:rect l="l" t="t" r="r" b="b"/>
                <a:pathLst>
                  <a:path w="978137" h="465013">
                    <a:moveTo>
                      <a:pt x="106315" y="0"/>
                    </a:moveTo>
                    <a:lnTo>
                      <a:pt x="871823" y="0"/>
                    </a:lnTo>
                    <a:cubicBezTo>
                      <a:pt x="900019" y="0"/>
                      <a:pt x="927061" y="11201"/>
                      <a:pt x="946999" y="31139"/>
                    </a:cubicBezTo>
                    <a:cubicBezTo>
                      <a:pt x="966936" y="51077"/>
                      <a:pt x="978137" y="78118"/>
                      <a:pt x="978137" y="106315"/>
                    </a:cubicBezTo>
                    <a:lnTo>
                      <a:pt x="978137" y="358698"/>
                    </a:lnTo>
                    <a:cubicBezTo>
                      <a:pt x="978137" y="417414"/>
                      <a:pt x="930539" y="465013"/>
                      <a:pt x="871823" y="465013"/>
                    </a:cubicBezTo>
                    <a:lnTo>
                      <a:pt x="106315" y="465013"/>
                    </a:lnTo>
                    <a:cubicBezTo>
                      <a:pt x="78118" y="465013"/>
                      <a:pt x="51077" y="453812"/>
                      <a:pt x="31139" y="433874"/>
                    </a:cubicBezTo>
                    <a:cubicBezTo>
                      <a:pt x="11201" y="413936"/>
                      <a:pt x="0" y="386894"/>
                      <a:pt x="0" y="358698"/>
                    </a:cubicBezTo>
                    <a:lnTo>
                      <a:pt x="0" y="106315"/>
                    </a:lnTo>
                    <a:cubicBezTo>
                      <a:pt x="0" y="47599"/>
                      <a:pt x="47599" y="0"/>
                      <a:pt x="106315" y="0"/>
                    </a:cubicBezTo>
                    <a:close/>
                  </a:path>
                </a:pathLst>
              </a:custGeom>
              <a:solidFill>
                <a:srgbClr val="A2D9F6"/>
              </a:solidFill>
            </p:spPr>
            <p:txBody>
              <a:bodyPr/>
              <a:lstStyle/>
              <a:p>
                <a:endParaRPr lang="en-US" sz="1200"/>
              </a:p>
            </p:txBody>
          </p:sp>
          <p:sp>
            <p:nvSpPr>
              <p:cNvPr id="19" name="TextBox 19"/>
              <p:cNvSpPr txBox="1"/>
              <p:nvPr/>
            </p:nvSpPr>
            <p:spPr>
              <a:xfrm>
                <a:off x="0" y="-76200"/>
                <a:ext cx="978137" cy="541212"/>
              </a:xfrm>
              <a:prstGeom prst="rect">
                <a:avLst/>
              </a:prstGeom>
            </p:spPr>
            <p:txBody>
              <a:bodyPr lIns="33867" tIns="33867" rIns="33867" bIns="33867" rtlCol="0" anchor="ctr"/>
              <a:lstStyle/>
              <a:p>
                <a:pPr algn="ctr">
                  <a:lnSpc>
                    <a:spcPts val="1773"/>
                  </a:lnSpc>
                </a:pPr>
                <a:endParaRPr sz="1200"/>
              </a:p>
            </p:txBody>
          </p:sp>
        </p:grpSp>
        <p:grpSp>
          <p:nvGrpSpPr>
            <p:cNvPr id="32" name="Group 32"/>
            <p:cNvGrpSpPr/>
            <p:nvPr/>
          </p:nvGrpSpPr>
          <p:grpSpPr>
            <a:xfrm>
              <a:off x="1952093" y="2942069"/>
              <a:ext cx="564915" cy="486931"/>
              <a:chOff x="65172" y="0"/>
              <a:chExt cx="1129831" cy="973863"/>
            </a:xfrm>
          </p:grpSpPr>
          <p:grpSp>
            <p:nvGrpSpPr>
              <p:cNvPr id="33" name="Group 33"/>
              <p:cNvGrpSpPr/>
              <p:nvPr/>
            </p:nvGrpSpPr>
            <p:grpSpPr>
              <a:xfrm>
                <a:off x="106197" y="0"/>
                <a:ext cx="1023634" cy="973863"/>
                <a:chOff x="0" y="0"/>
                <a:chExt cx="202199" cy="192368"/>
              </a:xfrm>
            </p:grpSpPr>
            <p:sp>
              <p:nvSpPr>
                <p:cNvPr id="34" name="Freeform 34"/>
                <p:cNvSpPr/>
                <p:nvPr/>
              </p:nvSpPr>
              <p:spPr>
                <a:xfrm>
                  <a:off x="0" y="0"/>
                  <a:ext cx="202199" cy="192368"/>
                </a:xfrm>
                <a:custGeom>
                  <a:avLst/>
                  <a:gdLst/>
                  <a:ahLst/>
                  <a:cxnLst/>
                  <a:rect l="l" t="t" r="r" b="b"/>
                  <a:pathLst>
                    <a:path w="202199" h="192368">
                      <a:moveTo>
                        <a:pt x="96184" y="0"/>
                      </a:moveTo>
                      <a:lnTo>
                        <a:pt x="106015" y="0"/>
                      </a:lnTo>
                      <a:cubicBezTo>
                        <a:pt x="159136" y="0"/>
                        <a:pt x="202199" y="43063"/>
                        <a:pt x="202199" y="96184"/>
                      </a:cubicBezTo>
                      <a:lnTo>
                        <a:pt x="202199" y="96184"/>
                      </a:lnTo>
                      <a:cubicBezTo>
                        <a:pt x="202199" y="149305"/>
                        <a:pt x="159136" y="192368"/>
                        <a:pt x="106015" y="192368"/>
                      </a:cubicBezTo>
                      <a:lnTo>
                        <a:pt x="96184" y="192368"/>
                      </a:lnTo>
                      <a:cubicBezTo>
                        <a:pt x="43063" y="192368"/>
                        <a:pt x="0" y="149305"/>
                        <a:pt x="0" y="96184"/>
                      </a:cubicBezTo>
                      <a:lnTo>
                        <a:pt x="0" y="96184"/>
                      </a:lnTo>
                      <a:cubicBezTo>
                        <a:pt x="0" y="43063"/>
                        <a:pt x="43063" y="0"/>
                        <a:pt x="96184" y="0"/>
                      </a:cubicBezTo>
                      <a:close/>
                    </a:path>
                  </a:pathLst>
                </a:custGeom>
                <a:solidFill>
                  <a:srgbClr val="26A6D1"/>
                </a:solidFill>
                <a:ln w="38100" cap="rnd">
                  <a:solidFill>
                    <a:srgbClr val="064D61"/>
                  </a:solidFill>
                  <a:prstDash val="solid"/>
                  <a:round/>
                </a:ln>
              </p:spPr>
              <p:txBody>
                <a:bodyPr/>
                <a:lstStyle/>
                <a:p>
                  <a:endParaRPr lang="en-US" sz="1200"/>
                </a:p>
              </p:txBody>
            </p:sp>
            <p:sp>
              <p:nvSpPr>
                <p:cNvPr id="35" name="TextBox 35"/>
                <p:cNvSpPr txBox="1"/>
                <p:nvPr/>
              </p:nvSpPr>
              <p:spPr>
                <a:xfrm>
                  <a:off x="0" y="-76200"/>
                  <a:ext cx="202199" cy="268568"/>
                </a:xfrm>
                <a:prstGeom prst="rect">
                  <a:avLst/>
                </a:prstGeom>
              </p:spPr>
              <p:txBody>
                <a:bodyPr lIns="33867" tIns="33867" rIns="33867" bIns="33867" rtlCol="0" anchor="ctr"/>
                <a:lstStyle/>
                <a:p>
                  <a:pPr algn="ctr">
                    <a:lnSpc>
                      <a:spcPts val="1773"/>
                    </a:lnSpc>
                  </a:pPr>
                  <a:endParaRPr sz="1200"/>
                </a:p>
              </p:txBody>
            </p:sp>
          </p:grpSp>
          <p:sp>
            <p:nvSpPr>
              <p:cNvPr id="36" name="TextBox 36"/>
              <p:cNvSpPr txBox="1"/>
              <p:nvPr/>
            </p:nvSpPr>
            <p:spPr>
              <a:xfrm>
                <a:off x="65172" y="169568"/>
                <a:ext cx="1129831" cy="579263"/>
              </a:xfrm>
              <a:prstGeom prst="rect">
                <a:avLst/>
              </a:prstGeom>
            </p:spPr>
            <p:txBody>
              <a:bodyPr lIns="0" tIns="0" rIns="0" bIns="0" rtlCol="0" anchor="t">
                <a:spAutoFit/>
              </a:bodyPr>
              <a:lstStyle/>
              <a:p>
                <a:pPr algn="ctr">
                  <a:lnSpc>
                    <a:spcPts val="2433"/>
                  </a:lnSpc>
                  <a:spcBef>
                    <a:spcPct val="0"/>
                  </a:spcBef>
                </a:pPr>
                <a:r>
                  <a:rPr lang="en-US" sz="1737" b="1" dirty="0">
                    <a:solidFill>
                      <a:srgbClr val="FFFFFF"/>
                    </a:solidFill>
                    <a:latin typeface="Droid Serif Bold"/>
                    <a:ea typeface="Droid Serif Bold"/>
                    <a:cs typeface="Droid Serif Bold"/>
                    <a:sym typeface="Droid Serif Bold"/>
                  </a:rPr>
                  <a:t>4</a:t>
                </a:r>
              </a:p>
            </p:txBody>
          </p:sp>
        </p:grpSp>
        <p:sp>
          <p:nvSpPr>
            <p:cNvPr id="65" name="TextBox 65"/>
            <p:cNvSpPr txBox="1"/>
            <p:nvPr/>
          </p:nvSpPr>
          <p:spPr>
            <a:xfrm>
              <a:off x="2355208" y="3294477"/>
              <a:ext cx="2068147" cy="850682"/>
            </a:xfrm>
            <a:prstGeom prst="rect">
              <a:avLst/>
            </a:prstGeom>
          </p:spPr>
          <p:txBody>
            <a:bodyPr lIns="0" tIns="0" rIns="0" bIns="0" rtlCol="0" anchor="t">
              <a:spAutoFit/>
            </a:bodyPr>
            <a:lstStyle/>
            <a:p>
              <a:pPr algn="ctr">
                <a:lnSpc>
                  <a:spcPts val="1866"/>
                </a:lnSpc>
              </a:pPr>
              <a:r>
                <a:rPr lang="en-US" sz="1333" b="1" dirty="0">
                  <a:solidFill>
                    <a:srgbClr val="064D61"/>
                  </a:solidFill>
                  <a:latin typeface="Avenir Next Demi Bold" panose="020B0503020202020204" pitchFamily="34" charset="0"/>
                  <a:ea typeface="Avenir Bold"/>
                  <a:cs typeface="Avenir Bold"/>
                  <a:sym typeface="Avenir Bold"/>
                </a:rPr>
                <a:t>Efficiency</a:t>
              </a:r>
            </a:p>
            <a:p>
              <a:pPr algn="ctr">
                <a:lnSpc>
                  <a:spcPts val="1587"/>
                </a:lnSpc>
                <a:spcBef>
                  <a:spcPct val="0"/>
                </a:spcBef>
              </a:pPr>
              <a:r>
                <a:rPr lang="en-US" sz="1100" dirty="0">
                  <a:solidFill>
                    <a:srgbClr val="064D61"/>
                  </a:solidFill>
                  <a:latin typeface="Avenir"/>
                  <a:ea typeface="Avenir"/>
                  <a:cs typeface="Avenir"/>
                  <a:sym typeface="Avenir"/>
                </a:rPr>
                <a:t>Projects that serve many goals make efficient use of time, money, and attention.</a:t>
              </a:r>
            </a:p>
          </p:txBody>
        </p:sp>
      </p:grpSp>
      <p:grpSp>
        <p:nvGrpSpPr>
          <p:cNvPr id="81" name="Group 80">
            <a:extLst>
              <a:ext uri="{FF2B5EF4-FFF2-40B4-BE49-F238E27FC236}">
                <a16:creationId xmlns:a16="http://schemas.microsoft.com/office/drawing/2014/main" id="{638CBCEB-70CE-018B-897E-F73028CE2FCA}"/>
              </a:ext>
            </a:extLst>
          </p:cNvPr>
          <p:cNvGrpSpPr/>
          <p:nvPr/>
        </p:nvGrpSpPr>
        <p:grpSpPr>
          <a:xfrm>
            <a:off x="4774043" y="2915373"/>
            <a:ext cx="2552637" cy="1459864"/>
            <a:chOff x="4781319" y="2890092"/>
            <a:chExt cx="2552637" cy="1459864"/>
          </a:xfrm>
        </p:grpSpPr>
        <p:grpSp>
          <p:nvGrpSpPr>
            <p:cNvPr id="20" name="Group 20"/>
            <p:cNvGrpSpPr/>
            <p:nvPr/>
          </p:nvGrpSpPr>
          <p:grpSpPr>
            <a:xfrm>
              <a:off x="4858045" y="3172893"/>
              <a:ext cx="2475911" cy="1177063"/>
              <a:chOff x="0" y="0"/>
              <a:chExt cx="978137" cy="465012"/>
            </a:xfrm>
          </p:grpSpPr>
          <p:sp>
            <p:nvSpPr>
              <p:cNvPr id="21" name="Freeform 21"/>
              <p:cNvSpPr/>
              <p:nvPr/>
            </p:nvSpPr>
            <p:spPr>
              <a:xfrm>
                <a:off x="0" y="0"/>
                <a:ext cx="978137" cy="465013"/>
              </a:xfrm>
              <a:custGeom>
                <a:avLst/>
                <a:gdLst/>
                <a:ahLst/>
                <a:cxnLst/>
                <a:rect l="l" t="t" r="r" b="b"/>
                <a:pathLst>
                  <a:path w="978137" h="465013">
                    <a:moveTo>
                      <a:pt x="106315" y="0"/>
                    </a:moveTo>
                    <a:lnTo>
                      <a:pt x="871823" y="0"/>
                    </a:lnTo>
                    <a:cubicBezTo>
                      <a:pt x="900019" y="0"/>
                      <a:pt x="927061" y="11201"/>
                      <a:pt x="946999" y="31139"/>
                    </a:cubicBezTo>
                    <a:cubicBezTo>
                      <a:pt x="966936" y="51077"/>
                      <a:pt x="978137" y="78118"/>
                      <a:pt x="978137" y="106315"/>
                    </a:cubicBezTo>
                    <a:lnTo>
                      <a:pt x="978137" y="358698"/>
                    </a:lnTo>
                    <a:cubicBezTo>
                      <a:pt x="978137" y="417414"/>
                      <a:pt x="930539" y="465013"/>
                      <a:pt x="871823" y="465013"/>
                    </a:cubicBezTo>
                    <a:lnTo>
                      <a:pt x="106315" y="465013"/>
                    </a:lnTo>
                    <a:cubicBezTo>
                      <a:pt x="78118" y="465013"/>
                      <a:pt x="51077" y="453812"/>
                      <a:pt x="31139" y="433874"/>
                    </a:cubicBezTo>
                    <a:cubicBezTo>
                      <a:pt x="11201" y="413936"/>
                      <a:pt x="0" y="386894"/>
                      <a:pt x="0" y="358698"/>
                    </a:cubicBezTo>
                    <a:lnTo>
                      <a:pt x="0" y="106315"/>
                    </a:lnTo>
                    <a:cubicBezTo>
                      <a:pt x="0" y="47599"/>
                      <a:pt x="47599" y="0"/>
                      <a:pt x="106315" y="0"/>
                    </a:cubicBezTo>
                    <a:close/>
                  </a:path>
                </a:pathLst>
              </a:custGeom>
              <a:solidFill>
                <a:srgbClr val="26A6D1"/>
              </a:solidFill>
            </p:spPr>
            <p:txBody>
              <a:bodyPr/>
              <a:lstStyle/>
              <a:p>
                <a:endParaRPr lang="en-US" sz="1200"/>
              </a:p>
            </p:txBody>
          </p:sp>
          <p:sp>
            <p:nvSpPr>
              <p:cNvPr id="22" name="TextBox 22"/>
              <p:cNvSpPr txBox="1"/>
              <p:nvPr/>
            </p:nvSpPr>
            <p:spPr>
              <a:xfrm>
                <a:off x="0" y="-76200"/>
                <a:ext cx="978137" cy="541212"/>
              </a:xfrm>
              <a:prstGeom prst="rect">
                <a:avLst/>
              </a:prstGeom>
            </p:spPr>
            <p:txBody>
              <a:bodyPr lIns="33867" tIns="33867" rIns="33867" bIns="33867" rtlCol="0" anchor="ctr"/>
              <a:lstStyle/>
              <a:p>
                <a:pPr algn="ctr">
                  <a:lnSpc>
                    <a:spcPts val="1773"/>
                  </a:lnSpc>
                </a:pPr>
                <a:endParaRPr sz="1200"/>
              </a:p>
            </p:txBody>
          </p:sp>
        </p:grpSp>
        <p:grpSp>
          <p:nvGrpSpPr>
            <p:cNvPr id="37" name="Group 37"/>
            <p:cNvGrpSpPr/>
            <p:nvPr/>
          </p:nvGrpSpPr>
          <p:grpSpPr>
            <a:xfrm>
              <a:off x="4801936" y="2890092"/>
              <a:ext cx="532137" cy="679812"/>
              <a:chOff x="-8028" y="-76200"/>
              <a:chExt cx="210227" cy="268568"/>
            </a:xfrm>
          </p:grpSpPr>
          <p:sp>
            <p:nvSpPr>
              <p:cNvPr id="38" name="Freeform 38"/>
              <p:cNvSpPr/>
              <p:nvPr/>
            </p:nvSpPr>
            <p:spPr>
              <a:xfrm>
                <a:off x="-8028" y="-40140"/>
                <a:ext cx="202199" cy="192368"/>
              </a:xfrm>
              <a:custGeom>
                <a:avLst/>
                <a:gdLst/>
                <a:ahLst/>
                <a:cxnLst/>
                <a:rect l="l" t="t" r="r" b="b"/>
                <a:pathLst>
                  <a:path w="202199" h="192368">
                    <a:moveTo>
                      <a:pt x="96184" y="0"/>
                    </a:moveTo>
                    <a:lnTo>
                      <a:pt x="106015" y="0"/>
                    </a:lnTo>
                    <a:cubicBezTo>
                      <a:pt x="159136" y="0"/>
                      <a:pt x="202199" y="43063"/>
                      <a:pt x="202199" y="96184"/>
                    </a:cubicBezTo>
                    <a:lnTo>
                      <a:pt x="202199" y="96184"/>
                    </a:lnTo>
                    <a:cubicBezTo>
                      <a:pt x="202199" y="149305"/>
                      <a:pt x="159136" y="192368"/>
                      <a:pt x="106015" y="192368"/>
                    </a:cubicBezTo>
                    <a:lnTo>
                      <a:pt x="96184" y="192368"/>
                    </a:lnTo>
                    <a:cubicBezTo>
                      <a:pt x="43063" y="192368"/>
                      <a:pt x="0" y="149305"/>
                      <a:pt x="0" y="96184"/>
                    </a:cubicBezTo>
                    <a:lnTo>
                      <a:pt x="0" y="96184"/>
                    </a:lnTo>
                    <a:cubicBezTo>
                      <a:pt x="0" y="43063"/>
                      <a:pt x="43063" y="0"/>
                      <a:pt x="96184" y="0"/>
                    </a:cubicBezTo>
                    <a:close/>
                  </a:path>
                </a:pathLst>
              </a:custGeom>
              <a:solidFill>
                <a:srgbClr val="26A6D1"/>
              </a:solidFill>
              <a:ln w="38100" cap="rnd">
                <a:solidFill>
                  <a:srgbClr val="064D61"/>
                </a:solidFill>
                <a:prstDash val="solid"/>
                <a:round/>
              </a:ln>
            </p:spPr>
            <p:txBody>
              <a:bodyPr/>
              <a:lstStyle/>
              <a:p>
                <a:endParaRPr lang="en-US" sz="1200" dirty="0"/>
              </a:p>
            </p:txBody>
          </p:sp>
          <p:sp>
            <p:nvSpPr>
              <p:cNvPr id="39" name="TextBox 39"/>
              <p:cNvSpPr txBox="1"/>
              <p:nvPr/>
            </p:nvSpPr>
            <p:spPr>
              <a:xfrm>
                <a:off x="0" y="-76200"/>
                <a:ext cx="202199" cy="268568"/>
              </a:xfrm>
              <a:prstGeom prst="rect">
                <a:avLst/>
              </a:prstGeom>
            </p:spPr>
            <p:txBody>
              <a:bodyPr lIns="33867" tIns="33867" rIns="33867" bIns="33867" rtlCol="0" anchor="ctr"/>
              <a:lstStyle/>
              <a:p>
                <a:pPr algn="ctr">
                  <a:lnSpc>
                    <a:spcPts val="1773"/>
                  </a:lnSpc>
                </a:pPr>
                <a:endParaRPr sz="1200"/>
              </a:p>
            </p:txBody>
          </p:sp>
        </p:grpSp>
        <p:sp>
          <p:nvSpPr>
            <p:cNvPr id="53" name="TextBox 53"/>
            <p:cNvSpPr txBox="1"/>
            <p:nvPr/>
          </p:nvSpPr>
          <p:spPr>
            <a:xfrm>
              <a:off x="4781319" y="3050619"/>
              <a:ext cx="564915" cy="289631"/>
            </a:xfrm>
            <a:prstGeom prst="rect">
              <a:avLst/>
            </a:prstGeom>
          </p:spPr>
          <p:txBody>
            <a:bodyPr lIns="0" tIns="0" rIns="0" bIns="0" rtlCol="0" anchor="t">
              <a:spAutoFit/>
            </a:bodyPr>
            <a:lstStyle/>
            <a:p>
              <a:pPr algn="ctr">
                <a:lnSpc>
                  <a:spcPts val="2433"/>
                </a:lnSpc>
                <a:spcBef>
                  <a:spcPct val="0"/>
                </a:spcBef>
              </a:pPr>
              <a:r>
                <a:rPr lang="en-US" sz="1737" b="1" dirty="0">
                  <a:solidFill>
                    <a:srgbClr val="FFFFFF"/>
                  </a:solidFill>
                  <a:latin typeface="Avenir Bold"/>
                  <a:ea typeface="Avenir Bold"/>
                  <a:cs typeface="Avenir Bold"/>
                  <a:sym typeface="Avenir Bold"/>
                </a:rPr>
                <a:t>5</a:t>
              </a:r>
            </a:p>
          </p:txBody>
        </p:sp>
        <p:sp>
          <p:nvSpPr>
            <p:cNvPr id="66" name="TextBox 66"/>
            <p:cNvSpPr txBox="1"/>
            <p:nvPr/>
          </p:nvSpPr>
          <p:spPr>
            <a:xfrm>
              <a:off x="5078775" y="3331317"/>
              <a:ext cx="2068147" cy="850682"/>
            </a:xfrm>
            <a:prstGeom prst="rect">
              <a:avLst/>
            </a:prstGeom>
          </p:spPr>
          <p:txBody>
            <a:bodyPr lIns="0" tIns="0" rIns="0" bIns="0" rtlCol="0" anchor="t">
              <a:spAutoFit/>
            </a:bodyPr>
            <a:lstStyle/>
            <a:p>
              <a:pPr algn="ctr">
                <a:lnSpc>
                  <a:spcPts val="1866"/>
                </a:lnSpc>
              </a:pPr>
              <a:r>
                <a:rPr lang="en-US" sz="1400" b="1" dirty="0">
                  <a:solidFill>
                    <a:srgbClr val="FFFFFF"/>
                  </a:solidFill>
                  <a:latin typeface="Avenir Next Demi Bold" panose="020B0503020202020204" pitchFamily="34" charset="0"/>
                  <a:ea typeface="Avenir Bold"/>
                  <a:cs typeface="Avenir Bold"/>
                  <a:sym typeface="Avenir Bold"/>
                </a:rPr>
                <a:t>Adaptability</a:t>
              </a:r>
            </a:p>
            <a:p>
              <a:pPr algn="ctr">
                <a:lnSpc>
                  <a:spcPts val="1587"/>
                </a:lnSpc>
                <a:spcBef>
                  <a:spcPct val="0"/>
                </a:spcBef>
              </a:pPr>
              <a:r>
                <a:rPr lang="en-US" sz="1100" dirty="0">
                  <a:solidFill>
                    <a:srgbClr val="FFFFFF"/>
                  </a:solidFill>
                  <a:latin typeface="Avenir Next" panose="020B0503020202020204" pitchFamily="34" charset="0"/>
                  <a:ea typeface="Avenir"/>
                  <a:cs typeface="Avenir"/>
                  <a:sym typeface="Avenir"/>
                </a:rPr>
                <a:t>Working across silos creates networks that can be a source of adaptive action.</a:t>
              </a:r>
            </a:p>
          </p:txBody>
        </p:sp>
      </p:grpSp>
      <p:grpSp>
        <p:nvGrpSpPr>
          <p:cNvPr id="90" name="Group 89">
            <a:extLst>
              <a:ext uri="{FF2B5EF4-FFF2-40B4-BE49-F238E27FC236}">
                <a16:creationId xmlns:a16="http://schemas.microsoft.com/office/drawing/2014/main" id="{EBEB31E3-318C-6F66-0921-E1069DF3A3F5}"/>
              </a:ext>
            </a:extLst>
          </p:cNvPr>
          <p:cNvGrpSpPr/>
          <p:nvPr/>
        </p:nvGrpSpPr>
        <p:grpSpPr>
          <a:xfrm>
            <a:off x="7712465" y="3035903"/>
            <a:ext cx="2523379" cy="1565105"/>
            <a:chOff x="7712465" y="3010187"/>
            <a:chExt cx="2523379" cy="1565105"/>
          </a:xfrm>
        </p:grpSpPr>
        <p:grpSp>
          <p:nvGrpSpPr>
            <p:cNvPr id="82" name="Group 81">
              <a:extLst>
                <a:ext uri="{FF2B5EF4-FFF2-40B4-BE49-F238E27FC236}">
                  <a16:creationId xmlns:a16="http://schemas.microsoft.com/office/drawing/2014/main" id="{4B4C1602-F15F-0A76-4AAB-4BCD7AD439E0}"/>
                </a:ext>
              </a:extLst>
            </p:cNvPr>
            <p:cNvGrpSpPr/>
            <p:nvPr/>
          </p:nvGrpSpPr>
          <p:grpSpPr>
            <a:xfrm>
              <a:off x="7712465" y="3010187"/>
              <a:ext cx="2523379" cy="1467823"/>
              <a:chOff x="7712465" y="3010187"/>
              <a:chExt cx="2523379" cy="1467823"/>
            </a:xfrm>
          </p:grpSpPr>
          <p:grpSp>
            <p:nvGrpSpPr>
              <p:cNvPr id="8" name="Group 8"/>
              <p:cNvGrpSpPr/>
              <p:nvPr/>
            </p:nvGrpSpPr>
            <p:grpSpPr>
              <a:xfrm>
                <a:off x="7759933" y="3010187"/>
                <a:ext cx="2475911" cy="1467823"/>
                <a:chOff x="0" y="-76200"/>
                <a:chExt cx="978137" cy="579880"/>
              </a:xfrm>
            </p:grpSpPr>
            <p:sp>
              <p:nvSpPr>
                <p:cNvPr id="9" name="Freeform 9"/>
                <p:cNvSpPr/>
                <p:nvPr/>
              </p:nvSpPr>
              <p:spPr>
                <a:xfrm>
                  <a:off x="0" y="0"/>
                  <a:ext cx="978137" cy="503680"/>
                </a:xfrm>
                <a:custGeom>
                  <a:avLst/>
                  <a:gdLst/>
                  <a:ahLst/>
                  <a:cxnLst/>
                  <a:rect l="l" t="t" r="r" b="b"/>
                  <a:pathLst>
                    <a:path w="978137" h="465013">
                      <a:moveTo>
                        <a:pt x="106315" y="0"/>
                      </a:moveTo>
                      <a:lnTo>
                        <a:pt x="871823" y="0"/>
                      </a:lnTo>
                      <a:cubicBezTo>
                        <a:pt x="900019" y="0"/>
                        <a:pt x="927061" y="11201"/>
                        <a:pt x="946999" y="31139"/>
                      </a:cubicBezTo>
                      <a:cubicBezTo>
                        <a:pt x="966936" y="51077"/>
                        <a:pt x="978137" y="78118"/>
                        <a:pt x="978137" y="106315"/>
                      </a:cubicBezTo>
                      <a:lnTo>
                        <a:pt x="978137" y="358698"/>
                      </a:lnTo>
                      <a:cubicBezTo>
                        <a:pt x="978137" y="417414"/>
                        <a:pt x="930539" y="465013"/>
                        <a:pt x="871823" y="465013"/>
                      </a:cubicBezTo>
                      <a:lnTo>
                        <a:pt x="106315" y="465013"/>
                      </a:lnTo>
                      <a:cubicBezTo>
                        <a:pt x="78118" y="465013"/>
                        <a:pt x="51077" y="453812"/>
                        <a:pt x="31139" y="433874"/>
                      </a:cubicBezTo>
                      <a:cubicBezTo>
                        <a:pt x="11201" y="413936"/>
                        <a:pt x="0" y="386894"/>
                        <a:pt x="0" y="358698"/>
                      </a:cubicBezTo>
                      <a:lnTo>
                        <a:pt x="0" y="106315"/>
                      </a:lnTo>
                      <a:cubicBezTo>
                        <a:pt x="0" y="47599"/>
                        <a:pt x="47599" y="0"/>
                        <a:pt x="106315" y="0"/>
                      </a:cubicBezTo>
                      <a:close/>
                    </a:path>
                  </a:pathLst>
                </a:custGeom>
                <a:solidFill>
                  <a:srgbClr val="064D61"/>
                </a:solidFill>
              </p:spPr>
              <p:txBody>
                <a:bodyPr/>
                <a:lstStyle/>
                <a:p>
                  <a:endParaRPr lang="en-US" sz="1200"/>
                </a:p>
              </p:txBody>
            </p:sp>
            <p:sp>
              <p:nvSpPr>
                <p:cNvPr id="10" name="TextBox 10"/>
                <p:cNvSpPr txBox="1"/>
                <p:nvPr/>
              </p:nvSpPr>
              <p:spPr>
                <a:xfrm>
                  <a:off x="0" y="-76200"/>
                  <a:ext cx="978137" cy="541212"/>
                </a:xfrm>
                <a:prstGeom prst="rect">
                  <a:avLst/>
                </a:prstGeom>
              </p:spPr>
              <p:txBody>
                <a:bodyPr lIns="33867" tIns="33867" rIns="33867" bIns="33867" rtlCol="0" anchor="ctr"/>
                <a:lstStyle/>
                <a:p>
                  <a:pPr algn="ctr">
                    <a:lnSpc>
                      <a:spcPts val="1773"/>
                    </a:lnSpc>
                  </a:pPr>
                  <a:endParaRPr sz="1200" dirty="0"/>
                </a:p>
              </p:txBody>
            </p:sp>
          </p:grpSp>
          <p:grpSp>
            <p:nvGrpSpPr>
              <p:cNvPr id="40" name="Group 40"/>
              <p:cNvGrpSpPr/>
              <p:nvPr/>
            </p:nvGrpSpPr>
            <p:grpSpPr>
              <a:xfrm>
                <a:off x="7712465" y="3038247"/>
                <a:ext cx="564915" cy="486931"/>
                <a:chOff x="53096" y="0"/>
                <a:chExt cx="1129831" cy="973863"/>
              </a:xfrm>
            </p:grpSpPr>
            <p:grpSp>
              <p:nvGrpSpPr>
                <p:cNvPr id="41" name="Group 41"/>
                <p:cNvGrpSpPr/>
                <p:nvPr/>
              </p:nvGrpSpPr>
              <p:grpSpPr>
                <a:xfrm>
                  <a:off x="106197" y="0"/>
                  <a:ext cx="1023634" cy="973863"/>
                  <a:chOff x="0" y="0"/>
                  <a:chExt cx="202199" cy="192368"/>
                </a:xfrm>
              </p:grpSpPr>
              <p:sp>
                <p:nvSpPr>
                  <p:cNvPr id="42" name="Freeform 42"/>
                  <p:cNvSpPr/>
                  <p:nvPr/>
                </p:nvSpPr>
                <p:spPr>
                  <a:xfrm>
                    <a:off x="0" y="0"/>
                    <a:ext cx="202199" cy="192368"/>
                  </a:xfrm>
                  <a:custGeom>
                    <a:avLst/>
                    <a:gdLst/>
                    <a:ahLst/>
                    <a:cxnLst/>
                    <a:rect l="l" t="t" r="r" b="b"/>
                    <a:pathLst>
                      <a:path w="202199" h="192368">
                        <a:moveTo>
                          <a:pt x="96184" y="0"/>
                        </a:moveTo>
                        <a:lnTo>
                          <a:pt x="106015" y="0"/>
                        </a:lnTo>
                        <a:cubicBezTo>
                          <a:pt x="159136" y="0"/>
                          <a:pt x="202199" y="43063"/>
                          <a:pt x="202199" y="96184"/>
                        </a:cubicBezTo>
                        <a:lnTo>
                          <a:pt x="202199" y="96184"/>
                        </a:lnTo>
                        <a:cubicBezTo>
                          <a:pt x="202199" y="149305"/>
                          <a:pt x="159136" y="192368"/>
                          <a:pt x="106015" y="192368"/>
                        </a:cubicBezTo>
                        <a:lnTo>
                          <a:pt x="96184" y="192368"/>
                        </a:lnTo>
                        <a:cubicBezTo>
                          <a:pt x="43063" y="192368"/>
                          <a:pt x="0" y="149305"/>
                          <a:pt x="0" y="96184"/>
                        </a:cubicBezTo>
                        <a:lnTo>
                          <a:pt x="0" y="96184"/>
                        </a:lnTo>
                        <a:cubicBezTo>
                          <a:pt x="0" y="43063"/>
                          <a:pt x="43063" y="0"/>
                          <a:pt x="96184" y="0"/>
                        </a:cubicBezTo>
                        <a:close/>
                      </a:path>
                    </a:pathLst>
                  </a:custGeom>
                  <a:solidFill>
                    <a:srgbClr val="26A6D1"/>
                  </a:solidFill>
                  <a:ln w="38100" cap="rnd">
                    <a:solidFill>
                      <a:srgbClr val="064D61"/>
                    </a:solidFill>
                    <a:prstDash val="solid"/>
                    <a:round/>
                  </a:ln>
                </p:spPr>
                <p:txBody>
                  <a:bodyPr/>
                  <a:lstStyle/>
                  <a:p>
                    <a:endParaRPr lang="en-US" sz="1200"/>
                  </a:p>
                </p:txBody>
              </p:sp>
              <p:sp>
                <p:nvSpPr>
                  <p:cNvPr id="43" name="TextBox 43"/>
                  <p:cNvSpPr txBox="1"/>
                  <p:nvPr/>
                </p:nvSpPr>
                <p:spPr>
                  <a:xfrm>
                    <a:off x="0" y="-76200"/>
                    <a:ext cx="202199" cy="268568"/>
                  </a:xfrm>
                  <a:prstGeom prst="rect">
                    <a:avLst/>
                  </a:prstGeom>
                </p:spPr>
                <p:txBody>
                  <a:bodyPr lIns="33867" tIns="33867" rIns="33867" bIns="33867" rtlCol="0" anchor="ctr"/>
                  <a:lstStyle/>
                  <a:p>
                    <a:pPr algn="ctr">
                      <a:lnSpc>
                        <a:spcPts val="1773"/>
                      </a:lnSpc>
                    </a:pPr>
                    <a:endParaRPr sz="1200"/>
                  </a:p>
                </p:txBody>
              </p:sp>
            </p:grpSp>
            <p:sp>
              <p:nvSpPr>
                <p:cNvPr id="44" name="TextBox 44"/>
                <p:cNvSpPr txBox="1"/>
                <p:nvPr/>
              </p:nvSpPr>
              <p:spPr>
                <a:xfrm>
                  <a:off x="53096" y="125476"/>
                  <a:ext cx="1129831" cy="579263"/>
                </a:xfrm>
                <a:prstGeom prst="rect">
                  <a:avLst/>
                </a:prstGeom>
              </p:spPr>
              <p:txBody>
                <a:bodyPr lIns="0" tIns="0" rIns="0" bIns="0" rtlCol="0" anchor="t">
                  <a:spAutoFit/>
                </a:bodyPr>
                <a:lstStyle/>
                <a:p>
                  <a:pPr algn="ctr">
                    <a:lnSpc>
                      <a:spcPts val="2433"/>
                    </a:lnSpc>
                    <a:spcBef>
                      <a:spcPct val="0"/>
                    </a:spcBef>
                  </a:pPr>
                  <a:r>
                    <a:rPr lang="en-US" sz="1737" b="1" dirty="0">
                      <a:solidFill>
                        <a:srgbClr val="FFFFFF"/>
                      </a:solidFill>
                      <a:latin typeface="Droid Serif Bold"/>
                      <a:ea typeface="Droid Serif Bold"/>
                      <a:cs typeface="Droid Serif Bold"/>
                      <a:sym typeface="Droid Serif Bold"/>
                    </a:rPr>
                    <a:t>6</a:t>
                  </a:r>
                </a:p>
              </p:txBody>
            </p:sp>
          </p:grpSp>
        </p:grpSp>
        <p:sp>
          <p:nvSpPr>
            <p:cNvPr id="67" name="TextBox 67"/>
            <p:cNvSpPr txBox="1"/>
            <p:nvPr/>
          </p:nvSpPr>
          <p:spPr>
            <a:xfrm>
              <a:off x="7968374" y="3275769"/>
              <a:ext cx="2067501" cy="1299523"/>
            </a:xfrm>
            <a:prstGeom prst="rect">
              <a:avLst/>
            </a:prstGeom>
          </p:spPr>
          <p:txBody>
            <a:bodyPr wrap="square" lIns="0" tIns="0" rIns="0" bIns="0" rtlCol="0" anchor="t">
              <a:spAutoFit/>
            </a:bodyPr>
            <a:lstStyle/>
            <a:p>
              <a:pPr algn="ctr">
                <a:lnSpc>
                  <a:spcPts val="1866"/>
                </a:lnSpc>
              </a:pPr>
              <a:r>
                <a:rPr lang="en-US" sz="1400" b="1" dirty="0">
                  <a:solidFill>
                    <a:srgbClr val="FFFFFF"/>
                  </a:solidFill>
                  <a:latin typeface="Avenir Next Demi Bold" panose="020B0503020202020204" pitchFamily="34" charset="0"/>
                  <a:ea typeface="Avenir Bold"/>
                  <a:cs typeface="Avenir Bold"/>
                  <a:sym typeface="Avenir Bold"/>
                </a:rPr>
                <a:t>Experience of Interdependence</a:t>
              </a:r>
            </a:p>
            <a:p>
              <a:pPr algn="ctr">
                <a:lnSpc>
                  <a:spcPts val="1587"/>
                </a:lnSpc>
              </a:pPr>
              <a:r>
                <a:rPr lang="en-US" sz="1100" dirty="0">
                  <a:solidFill>
                    <a:srgbClr val="FFFFFF"/>
                  </a:solidFill>
                  <a:latin typeface="Avenir Next" panose="020B0503020202020204" pitchFamily="34" charset="0"/>
                  <a:ea typeface="Avenir"/>
                  <a:cs typeface="Avenir"/>
                  <a:sym typeface="Avenir"/>
                </a:rPr>
                <a:t>Multisolving gives a taste of being a valued part of an interconnected whole.</a:t>
              </a:r>
            </a:p>
            <a:p>
              <a:pPr algn="ctr">
                <a:lnSpc>
                  <a:spcPts val="1587"/>
                </a:lnSpc>
                <a:spcBef>
                  <a:spcPct val="0"/>
                </a:spcBef>
              </a:pPr>
              <a:endParaRPr lang="en-US" sz="1133" dirty="0">
                <a:solidFill>
                  <a:srgbClr val="FFFFFF"/>
                </a:solidFill>
                <a:latin typeface="Avenir"/>
                <a:ea typeface="Avenir"/>
                <a:cs typeface="Avenir"/>
                <a:sym typeface="Avenir"/>
              </a:endParaRPr>
            </a:p>
          </p:txBody>
        </p:sp>
      </p:grpSp>
      <p:grpSp>
        <p:nvGrpSpPr>
          <p:cNvPr id="86" name="Group 85">
            <a:extLst>
              <a:ext uri="{FF2B5EF4-FFF2-40B4-BE49-F238E27FC236}">
                <a16:creationId xmlns:a16="http://schemas.microsoft.com/office/drawing/2014/main" id="{8C84CB6C-4570-CD98-1BEA-C4332F0CA0C5}"/>
              </a:ext>
            </a:extLst>
          </p:cNvPr>
          <p:cNvGrpSpPr/>
          <p:nvPr/>
        </p:nvGrpSpPr>
        <p:grpSpPr>
          <a:xfrm>
            <a:off x="3491864" y="4436475"/>
            <a:ext cx="2604136" cy="1534765"/>
            <a:chOff x="3491864" y="4436475"/>
            <a:chExt cx="2604136" cy="1534765"/>
          </a:xfrm>
        </p:grpSpPr>
        <p:grpSp>
          <p:nvGrpSpPr>
            <p:cNvPr id="11" name="Group 11"/>
            <p:cNvGrpSpPr/>
            <p:nvPr/>
          </p:nvGrpSpPr>
          <p:grpSpPr>
            <a:xfrm>
              <a:off x="3620089" y="4794177"/>
              <a:ext cx="2475911" cy="1177063"/>
              <a:chOff x="0" y="0"/>
              <a:chExt cx="978137" cy="465012"/>
            </a:xfrm>
          </p:grpSpPr>
          <p:sp>
            <p:nvSpPr>
              <p:cNvPr id="12" name="Freeform 12"/>
              <p:cNvSpPr/>
              <p:nvPr/>
            </p:nvSpPr>
            <p:spPr>
              <a:xfrm>
                <a:off x="0" y="0"/>
                <a:ext cx="978137" cy="465013"/>
              </a:xfrm>
              <a:custGeom>
                <a:avLst/>
                <a:gdLst/>
                <a:ahLst/>
                <a:cxnLst/>
                <a:rect l="l" t="t" r="r" b="b"/>
                <a:pathLst>
                  <a:path w="978137" h="465013">
                    <a:moveTo>
                      <a:pt x="106315" y="0"/>
                    </a:moveTo>
                    <a:lnTo>
                      <a:pt x="871823" y="0"/>
                    </a:lnTo>
                    <a:cubicBezTo>
                      <a:pt x="900019" y="0"/>
                      <a:pt x="927061" y="11201"/>
                      <a:pt x="946999" y="31139"/>
                    </a:cubicBezTo>
                    <a:cubicBezTo>
                      <a:pt x="966936" y="51077"/>
                      <a:pt x="978137" y="78118"/>
                      <a:pt x="978137" y="106315"/>
                    </a:cubicBezTo>
                    <a:lnTo>
                      <a:pt x="978137" y="358698"/>
                    </a:lnTo>
                    <a:cubicBezTo>
                      <a:pt x="978137" y="417414"/>
                      <a:pt x="930539" y="465013"/>
                      <a:pt x="871823" y="465013"/>
                    </a:cubicBezTo>
                    <a:lnTo>
                      <a:pt x="106315" y="465013"/>
                    </a:lnTo>
                    <a:cubicBezTo>
                      <a:pt x="78118" y="465013"/>
                      <a:pt x="51077" y="453812"/>
                      <a:pt x="31139" y="433874"/>
                    </a:cubicBezTo>
                    <a:cubicBezTo>
                      <a:pt x="11201" y="413936"/>
                      <a:pt x="0" y="386894"/>
                      <a:pt x="0" y="358698"/>
                    </a:cubicBezTo>
                    <a:lnTo>
                      <a:pt x="0" y="106315"/>
                    </a:lnTo>
                    <a:cubicBezTo>
                      <a:pt x="0" y="47599"/>
                      <a:pt x="47599" y="0"/>
                      <a:pt x="106315" y="0"/>
                    </a:cubicBezTo>
                    <a:close/>
                  </a:path>
                </a:pathLst>
              </a:custGeom>
              <a:solidFill>
                <a:srgbClr val="064D61"/>
              </a:solidFill>
            </p:spPr>
            <p:txBody>
              <a:bodyPr/>
              <a:lstStyle/>
              <a:p>
                <a:endParaRPr lang="en-US" sz="1200"/>
              </a:p>
            </p:txBody>
          </p:sp>
          <p:sp>
            <p:nvSpPr>
              <p:cNvPr id="13" name="TextBox 13"/>
              <p:cNvSpPr txBox="1"/>
              <p:nvPr/>
            </p:nvSpPr>
            <p:spPr>
              <a:xfrm>
                <a:off x="0" y="-76200"/>
                <a:ext cx="978137" cy="541212"/>
              </a:xfrm>
              <a:prstGeom prst="rect">
                <a:avLst/>
              </a:prstGeom>
            </p:spPr>
            <p:txBody>
              <a:bodyPr lIns="33867" tIns="33867" rIns="33867" bIns="33867" rtlCol="0" anchor="ctr"/>
              <a:lstStyle/>
              <a:p>
                <a:pPr algn="ctr">
                  <a:lnSpc>
                    <a:spcPts val="1773"/>
                  </a:lnSpc>
                </a:pPr>
                <a:endParaRPr sz="1200"/>
              </a:p>
            </p:txBody>
          </p:sp>
        </p:grpSp>
        <p:grpSp>
          <p:nvGrpSpPr>
            <p:cNvPr id="45" name="Group 45"/>
            <p:cNvGrpSpPr/>
            <p:nvPr/>
          </p:nvGrpSpPr>
          <p:grpSpPr>
            <a:xfrm>
              <a:off x="3491864" y="4436475"/>
              <a:ext cx="568847" cy="679813"/>
              <a:chOff x="-7864" y="-385763"/>
              <a:chExt cx="1137695" cy="1359626"/>
            </a:xfrm>
          </p:grpSpPr>
          <p:grpSp>
            <p:nvGrpSpPr>
              <p:cNvPr id="46" name="Group 46"/>
              <p:cNvGrpSpPr/>
              <p:nvPr/>
            </p:nvGrpSpPr>
            <p:grpSpPr>
              <a:xfrm>
                <a:off x="45234" y="-385763"/>
                <a:ext cx="1084597" cy="1359626"/>
                <a:chOff x="-12042" y="-76200"/>
                <a:chExt cx="214241" cy="268568"/>
              </a:xfrm>
            </p:grpSpPr>
            <p:sp>
              <p:nvSpPr>
                <p:cNvPr id="47" name="Freeform 47"/>
                <p:cNvSpPr/>
                <p:nvPr/>
              </p:nvSpPr>
              <p:spPr>
                <a:xfrm>
                  <a:off x="-12042" y="-12042"/>
                  <a:ext cx="202199" cy="192368"/>
                </a:xfrm>
                <a:custGeom>
                  <a:avLst/>
                  <a:gdLst/>
                  <a:ahLst/>
                  <a:cxnLst/>
                  <a:rect l="l" t="t" r="r" b="b"/>
                  <a:pathLst>
                    <a:path w="202199" h="192368">
                      <a:moveTo>
                        <a:pt x="96184" y="0"/>
                      </a:moveTo>
                      <a:lnTo>
                        <a:pt x="106015" y="0"/>
                      </a:lnTo>
                      <a:cubicBezTo>
                        <a:pt x="159136" y="0"/>
                        <a:pt x="202199" y="43063"/>
                        <a:pt x="202199" y="96184"/>
                      </a:cubicBezTo>
                      <a:lnTo>
                        <a:pt x="202199" y="96184"/>
                      </a:lnTo>
                      <a:cubicBezTo>
                        <a:pt x="202199" y="149305"/>
                        <a:pt x="159136" y="192368"/>
                        <a:pt x="106015" y="192368"/>
                      </a:cubicBezTo>
                      <a:lnTo>
                        <a:pt x="96184" y="192368"/>
                      </a:lnTo>
                      <a:cubicBezTo>
                        <a:pt x="43063" y="192368"/>
                        <a:pt x="0" y="149305"/>
                        <a:pt x="0" y="96184"/>
                      </a:cubicBezTo>
                      <a:lnTo>
                        <a:pt x="0" y="96184"/>
                      </a:lnTo>
                      <a:cubicBezTo>
                        <a:pt x="0" y="43063"/>
                        <a:pt x="43063" y="0"/>
                        <a:pt x="96184" y="0"/>
                      </a:cubicBezTo>
                      <a:close/>
                    </a:path>
                  </a:pathLst>
                </a:custGeom>
                <a:solidFill>
                  <a:srgbClr val="26A6D1"/>
                </a:solidFill>
                <a:ln w="38100" cap="rnd">
                  <a:solidFill>
                    <a:srgbClr val="064D61"/>
                  </a:solidFill>
                  <a:prstDash val="solid"/>
                  <a:round/>
                </a:ln>
              </p:spPr>
              <p:txBody>
                <a:bodyPr/>
                <a:lstStyle/>
                <a:p>
                  <a:endParaRPr lang="en-US" sz="1200"/>
                </a:p>
              </p:txBody>
            </p:sp>
            <p:sp>
              <p:nvSpPr>
                <p:cNvPr id="48" name="TextBox 48"/>
                <p:cNvSpPr txBox="1"/>
                <p:nvPr/>
              </p:nvSpPr>
              <p:spPr>
                <a:xfrm>
                  <a:off x="0" y="-76200"/>
                  <a:ext cx="202199" cy="268568"/>
                </a:xfrm>
                <a:prstGeom prst="rect">
                  <a:avLst/>
                </a:prstGeom>
              </p:spPr>
              <p:txBody>
                <a:bodyPr lIns="33867" tIns="33867" rIns="33867" bIns="33867" rtlCol="0" anchor="ctr"/>
                <a:lstStyle/>
                <a:p>
                  <a:pPr algn="ctr">
                    <a:lnSpc>
                      <a:spcPts val="1773"/>
                    </a:lnSpc>
                  </a:pPr>
                  <a:endParaRPr sz="1200"/>
                </a:p>
              </p:txBody>
            </p:sp>
          </p:grpSp>
          <p:sp>
            <p:nvSpPr>
              <p:cNvPr id="49" name="TextBox 49"/>
              <p:cNvSpPr txBox="1"/>
              <p:nvPr/>
            </p:nvSpPr>
            <p:spPr>
              <a:xfrm>
                <a:off x="-7864" y="65133"/>
                <a:ext cx="1129831" cy="579264"/>
              </a:xfrm>
              <a:prstGeom prst="rect">
                <a:avLst/>
              </a:prstGeom>
            </p:spPr>
            <p:txBody>
              <a:bodyPr lIns="0" tIns="0" rIns="0" bIns="0" rtlCol="0" anchor="t">
                <a:spAutoFit/>
              </a:bodyPr>
              <a:lstStyle/>
              <a:p>
                <a:pPr algn="ctr">
                  <a:lnSpc>
                    <a:spcPts val="2433"/>
                  </a:lnSpc>
                  <a:spcBef>
                    <a:spcPct val="0"/>
                  </a:spcBef>
                </a:pPr>
                <a:r>
                  <a:rPr lang="en-US" sz="1737" b="1" dirty="0">
                    <a:solidFill>
                      <a:srgbClr val="FFFFFF"/>
                    </a:solidFill>
                    <a:latin typeface="Droid Serif Bold"/>
                    <a:ea typeface="Droid Serif Bold"/>
                    <a:cs typeface="Droid Serif Bold"/>
                    <a:sym typeface="Droid Serif Bold"/>
                  </a:rPr>
                  <a:t>7</a:t>
                </a:r>
              </a:p>
            </p:txBody>
          </p:sp>
        </p:grpSp>
        <p:sp>
          <p:nvSpPr>
            <p:cNvPr id="68" name="TextBox 68"/>
            <p:cNvSpPr txBox="1"/>
            <p:nvPr/>
          </p:nvSpPr>
          <p:spPr>
            <a:xfrm>
              <a:off x="3866112" y="4928895"/>
              <a:ext cx="2068147" cy="850682"/>
            </a:xfrm>
            <a:prstGeom prst="rect">
              <a:avLst/>
            </a:prstGeom>
          </p:spPr>
          <p:txBody>
            <a:bodyPr lIns="0" tIns="0" rIns="0" bIns="0" rtlCol="0" anchor="t">
              <a:spAutoFit/>
            </a:bodyPr>
            <a:lstStyle/>
            <a:p>
              <a:pPr algn="ctr">
                <a:lnSpc>
                  <a:spcPts val="1866"/>
                </a:lnSpc>
              </a:pPr>
              <a:r>
                <a:rPr lang="en-US" sz="1400" b="1" dirty="0">
                  <a:solidFill>
                    <a:srgbClr val="FFFFFF"/>
                  </a:solidFill>
                  <a:latin typeface="Avenir Next Demi Bold" panose="020B0503020202020204" pitchFamily="34" charset="0"/>
                  <a:ea typeface="Avenir Bold"/>
                  <a:cs typeface="Avenir Bold"/>
                  <a:sym typeface="Avenir Bold"/>
                </a:rPr>
                <a:t>Fewer Regrets</a:t>
              </a:r>
            </a:p>
            <a:p>
              <a:pPr algn="ctr">
                <a:lnSpc>
                  <a:spcPts val="1587"/>
                </a:lnSpc>
                <a:spcBef>
                  <a:spcPct val="0"/>
                </a:spcBef>
              </a:pPr>
              <a:r>
                <a:rPr lang="en-US" sz="1100" dirty="0">
                  <a:solidFill>
                    <a:srgbClr val="FFFFFF"/>
                  </a:solidFill>
                  <a:latin typeface="Avenir"/>
                  <a:ea typeface="Avenir"/>
                  <a:cs typeface="Avenir"/>
                  <a:sym typeface="Avenir"/>
                </a:rPr>
                <a:t>Listening to many perspectives can identify and avoid potential problems before they happen.</a:t>
              </a:r>
            </a:p>
          </p:txBody>
        </p:sp>
      </p:grpSp>
      <p:sp>
        <p:nvSpPr>
          <p:cNvPr id="69" name="Freeform 69"/>
          <p:cNvSpPr/>
          <p:nvPr/>
        </p:nvSpPr>
        <p:spPr>
          <a:xfrm>
            <a:off x="8198033" y="523386"/>
            <a:ext cx="305075" cy="687493"/>
          </a:xfrm>
          <a:custGeom>
            <a:avLst/>
            <a:gdLst/>
            <a:ahLst/>
            <a:cxnLst/>
            <a:rect l="l" t="t" r="r" b="b"/>
            <a:pathLst>
              <a:path w="457613" h="1031240">
                <a:moveTo>
                  <a:pt x="0" y="0"/>
                </a:moveTo>
                <a:lnTo>
                  <a:pt x="457612" y="0"/>
                </a:lnTo>
                <a:lnTo>
                  <a:pt x="457612" y="1031240"/>
                </a:lnTo>
                <a:lnTo>
                  <a:pt x="0" y="10312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89" name="Group 88">
            <a:extLst>
              <a:ext uri="{FF2B5EF4-FFF2-40B4-BE49-F238E27FC236}">
                <a16:creationId xmlns:a16="http://schemas.microsoft.com/office/drawing/2014/main" id="{3386ACAD-887B-97DC-AF02-D5F78DC2DEE2}"/>
              </a:ext>
            </a:extLst>
          </p:cNvPr>
          <p:cNvGrpSpPr/>
          <p:nvPr/>
        </p:nvGrpSpPr>
        <p:grpSpPr>
          <a:xfrm>
            <a:off x="6470247" y="4436475"/>
            <a:ext cx="2617279" cy="1564198"/>
            <a:chOff x="6470247" y="4436475"/>
            <a:chExt cx="2617279" cy="1564198"/>
          </a:xfrm>
        </p:grpSpPr>
        <p:grpSp>
          <p:nvGrpSpPr>
            <p:cNvPr id="70" name="Group 70"/>
            <p:cNvGrpSpPr/>
            <p:nvPr/>
          </p:nvGrpSpPr>
          <p:grpSpPr>
            <a:xfrm>
              <a:off x="6611615" y="4823610"/>
              <a:ext cx="2475911" cy="1177063"/>
              <a:chOff x="0" y="0"/>
              <a:chExt cx="978137" cy="465012"/>
            </a:xfrm>
          </p:grpSpPr>
          <p:sp>
            <p:nvSpPr>
              <p:cNvPr id="71" name="Freeform 71"/>
              <p:cNvSpPr/>
              <p:nvPr/>
            </p:nvSpPr>
            <p:spPr>
              <a:xfrm>
                <a:off x="0" y="0"/>
                <a:ext cx="978137" cy="465013"/>
              </a:xfrm>
              <a:custGeom>
                <a:avLst/>
                <a:gdLst/>
                <a:ahLst/>
                <a:cxnLst/>
                <a:rect l="l" t="t" r="r" b="b"/>
                <a:pathLst>
                  <a:path w="978137" h="465013">
                    <a:moveTo>
                      <a:pt x="106315" y="0"/>
                    </a:moveTo>
                    <a:lnTo>
                      <a:pt x="871823" y="0"/>
                    </a:lnTo>
                    <a:cubicBezTo>
                      <a:pt x="900019" y="0"/>
                      <a:pt x="927061" y="11201"/>
                      <a:pt x="946999" y="31139"/>
                    </a:cubicBezTo>
                    <a:cubicBezTo>
                      <a:pt x="966936" y="51077"/>
                      <a:pt x="978137" y="78118"/>
                      <a:pt x="978137" y="106315"/>
                    </a:cubicBezTo>
                    <a:lnTo>
                      <a:pt x="978137" y="358698"/>
                    </a:lnTo>
                    <a:cubicBezTo>
                      <a:pt x="978137" y="417414"/>
                      <a:pt x="930539" y="465013"/>
                      <a:pt x="871823" y="465013"/>
                    </a:cubicBezTo>
                    <a:lnTo>
                      <a:pt x="106315" y="465013"/>
                    </a:lnTo>
                    <a:cubicBezTo>
                      <a:pt x="78118" y="465013"/>
                      <a:pt x="51077" y="453812"/>
                      <a:pt x="31139" y="433874"/>
                    </a:cubicBezTo>
                    <a:cubicBezTo>
                      <a:pt x="11201" y="413936"/>
                      <a:pt x="0" y="386894"/>
                      <a:pt x="0" y="358698"/>
                    </a:cubicBezTo>
                    <a:lnTo>
                      <a:pt x="0" y="106315"/>
                    </a:lnTo>
                    <a:cubicBezTo>
                      <a:pt x="0" y="47599"/>
                      <a:pt x="47599" y="0"/>
                      <a:pt x="106315" y="0"/>
                    </a:cubicBezTo>
                    <a:close/>
                  </a:path>
                </a:pathLst>
              </a:custGeom>
              <a:solidFill>
                <a:srgbClr val="FFFFFF"/>
              </a:solidFill>
              <a:ln w="38100" cap="rnd">
                <a:solidFill>
                  <a:srgbClr val="A2D9F6"/>
                </a:solidFill>
                <a:prstDash val="solid"/>
                <a:round/>
              </a:ln>
            </p:spPr>
            <p:txBody>
              <a:bodyPr/>
              <a:lstStyle/>
              <a:p>
                <a:endParaRPr lang="en-US" sz="1200"/>
              </a:p>
            </p:txBody>
          </p:sp>
          <p:sp>
            <p:nvSpPr>
              <p:cNvPr id="72" name="TextBox 72"/>
              <p:cNvSpPr txBox="1"/>
              <p:nvPr/>
            </p:nvSpPr>
            <p:spPr>
              <a:xfrm>
                <a:off x="0" y="-76200"/>
                <a:ext cx="978137" cy="541212"/>
              </a:xfrm>
              <a:prstGeom prst="rect">
                <a:avLst/>
              </a:prstGeom>
            </p:spPr>
            <p:txBody>
              <a:bodyPr lIns="33867" tIns="33867" rIns="33867" bIns="33867" rtlCol="0" anchor="ctr"/>
              <a:lstStyle/>
              <a:p>
                <a:pPr algn="ctr">
                  <a:lnSpc>
                    <a:spcPts val="1773"/>
                  </a:lnSpc>
                </a:pPr>
                <a:endParaRPr sz="1200"/>
              </a:p>
            </p:txBody>
          </p:sp>
        </p:grpSp>
        <p:sp>
          <p:nvSpPr>
            <p:cNvPr id="73" name="TextBox 73"/>
            <p:cNvSpPr txBox="1"/>
            <p:nvPr/>
          </p:nvSpPr>
          <p:spPr>
            <a:xfrm>
              <a:off x="6819410" y="4982035"/>
              <a:ext cx="2068147" cy="846257"/>
            </a:xfrm>
            <a:prstGeom prst="rect">
              <a:avLst/>
            </a:prstGeom>
          </p:spPr>
          <p:txBody>
            <a:bodyPr lIns="0" tIns="0" rIns="0" bIns="0" rtlCol="0" anchor="t">
              <a:spAutoFit/>
            </a:bodyPr>
            <a:lstStyle/>
            <a:p>
              <a:pPr algn="ctr">
                <a:lnSpc>
                  <a:spcPts val="1866"/>
                </a:lnSpc>
              </a:pPr>
              <a:r>
                <a:rPr lang="en-US" sz="1400" b="1" dirty="0">
                  <a:solidFill>
                    <a:srgbClr val="064D61"/>
                  </a:solidFill>
                  <a:latin typeface="Avenir Next Demi Bold" panose="020B0503020202020204" pitchFamily="34" charset="0"/>
                  <a:ea typeface="Avenir Bold"/>
                  <a:cs typeface="Avenir Bold"/>
                  <a:sym typeface="Avenir Bold"/>
                </a:rPr>
                <a:t>Live Your Values</a:t>
              </a:r>
            </a:p>
            <a:p>
              <a:pPr algn="ctr">
                <a:lnSpc>
                  <a:spcPts val="1587"/>
                </a:lnSpc>
                <a:spcBef>
                  <a:spcPct val="0"/>
                </a:spcBef>
              </a:pPr>
              <a:r>
                <a:rPr lang="en-US" sz="1100" dirty="0">
                  <a:solidFill>
                    <a:srgbClr val="064D61"/>
                  </a:solidFill>
                  <a:latin typeface="Avenir Next" panose="020B0503020202020204" pitchFamily="34" charset="0"/>
                  <a:ea typeface="Avenir Bold"/>
                  <a:cs typeface="Avenir Bold"/>
                  <a:sym typeface="Avenir Bold"/>
                </a:rPr>
                <a:t>Multisolving allows you to incorporate more of what you care about in your work.</a:t>
              </a:r>
            </a:p>
          </p:txBody>
        </p:sp>
        <p:grpSp>
          <p:nvGrpSpPr>
            <p:cNvPr id="74" name="Group 74"/>
            <p:cNvGrpSpPr/>
            <p:nvPr/>
          </p:nvGrpSpPr>
          <p:grpSpPr>
            <a:xfrm>
              <a:off x="6470247" y="4436475"/>
              <a:ext cx="631621" cy="679812"/>
              <a:chOff x="-133412" y="-385763"/>
              <a:chExt cx="1263243" cy="1359626"/>
            </a:xfrm>
          </p:grpSpPr>
          <p:grpSp>
            <p:nvGrpSpPr>
              <p:cNvPr id="75" name="Group 75"/>
              <p:cNvGrpSpPr/>
              <p:nvPr/>
            </p:nvGrpSpPr>
            <p:grpSpPr>
              <a:xfrm>
                <a:off x="-117334" y="-385763"/>
                <a:ext cx="1247165" cy="1359626"/>
                <a:chOff x="-44154" y="-76200"/>
                <a:chExt cx="246353" cy="268568"/>
              </a:xfrm>
            </p:grpSpPr>
            <p:sp>
              <p:nvSpPr>
                <p:cNvPr id="76" name="Freeform 76"/>
                <p:cNvSpPr/>
                <p:nvPr/>
              </p:nvSpPr>
              <p:spPr>
                <a:xfrm>
                  <a:off x="-44154" y="-4014"/>
                  <a:ext cx="202199" cy="192368"/>
                </a:xfrm>
                <a:custGeom>
                  <a:avLst/>
                  <a:gdLst/>
                  <a:ahLst/>
                  <a:cxnLst/>
                  <a:rect l="l" t="t" r="r" b="b"/>
                  <a:pathLst>
                    <a:path w="202199" h="192368">
                      <a:moveTo>
                        <a:pt x="96184" y="0"/>
                      </a:moveTo>
                      <a:lnTo>
                        <a:pt x="106015" y="0"/>
                      </a:lnTo>
                      <a:cubicBezTo>
                        <a:pt x="159136" y="0"/>
                        <a:pt x="202199" y="43063"/>
                        <a:pt x="202199" y="96184"/>
                      </a:cubicBezTo>
                      <a:lnTo>
                        <a:pt x="202199" y="96184"/>
                      </a:lnTo>
                      <a:cubicBezTo>
                        <a:pt x="202199" y="149305"/>
                        <a:pt x="159136" y="192368"/>
                        <a:pt x="106015" y="192368"/>
                      </a:cubicBezTo>
                      <a:lnTo>
                        <a:pt x="96184" y="192368"/>
                      </a:lnTo>
                      <a:cubicBezTo>
                        <a:pt x="43063" y="192368"/>
                        <a:pt x="0" y="149305"/>
                        <a:pt x="0" y="96184"/>
                      </a:cubicBezTo>
                      <a:lnTo>
                        <a:pt x="0" y="96184"/>
                      </a:lnTo>
                      <a:cubicBezTo>
                        <a:pt x="0" y="43063"/>
                        <a:pt x="43063" y="0"/>
                        <a:pt x="96184" y="0"/>
                      </a:cubicBezTo>
                      <a:close/>
                    </a:path>
                  </a:pathLst>
                </a:custGeom>
                <a:solidFill>
                  <a:srgbClr val="26A6D1"/>
                </a:solidFill>
                <a:ln w="38100" cap="rnd">
                  <a:solidFill>
                    <a:srgbClr val="064D61"/>
                  </a:solidFill>
                  <a:prstDash val="solid"/>
                  <a:round/>
                </a:ln>
              </p:spPr>
              <p:txBody>
                <a:bodyPr/>
                <a:lstStyle/>
                <a:p>
                  <a:endParaRPr lang="en-US" sz="1200"/>
                </a:p>
              </p:txBody>
            </p:sp>
            <p:sp>
              <p:nvSpPr>
                <p:cNvPr id="77" name="TextBox 77"/>
                <p:cNvSpPr txBox="1"/>
                <p:nvPr/>
              </p:nvSpPr>
              <p:spPr>
                <a:xfrm>
                  <a:off x="0" y="-76200"/>
                  <a:ext cx="202199" cy="268568"/>
                </a:xfrm>
                <a:prstGeom prst="rect">
                  <a:avLst/>
                </a:prstGeom>
              </p:spPr>
              <p:txBody>
                <a:bodyPr lIns="33867" tIns="33867" rIns="33867" bIns="33867" rtlCol="0" anchor="ctr"/>
                <a:lstStyle/>
                <a:p>
                  <a:pPr algn="ctr">
                    <a:lnSpc>
                      <a:spcPts val="1773"/>
                    </a:lnSpc>
                  </a:pPr>
                  <a:endParaRPr sz="1200"/>
                </a:p>
              </p:txBody>
            </p:sp>
          </p:grpSp>
          <p:sp>
            <p:nvSpPr>
              <p:cNvPr id="78" name="TextBox 78"/>
              <p:cNvSpPr txBox="1"/>
              <p:nvPr/>
            </p:nvSpPr>
            <p:spPr>
              <a:xfrm>
                <a:off x="-133412" y="105770"/>
                <a:ext cx="1129831" cy="579263"/>
              </a:xfrm>
              <a:prstGeom prst="rect">
                <a:avLst/>
              </a:prstGeom>
            </p:spPr>
            <p:txBody>
              <a:bodyPr lIns="0" tIns="0" rIns="0" bIns="0" rtlCol="0" anchor="t">
                <a:spAutoFit/>
              </a:bodyPr>
              <a:lstStyle/>
              <a:p>
                <a:pPr algn="ctr">
                  <a:lnSpc>
                    <a:spcPts val="2433"/>
                  </a:lnSpc>
                  <a:spcBef>
                    <a:spcPct val="0"/>
                  </a:spcBef>
                </a:pPr>
                <a:r>
                  <a:rPr lang="en-US" sz="1737" b="1" dirty="0">
                    <a:solidFill>
                      <a:srgbClr val="FFFFFF"/>
                    </a:solidFill>
                    <a:latin typeface="Droid Serif Bold"/>
                    <a:ea typeface="Droid Serif Bold"/>
                    <a:cs typeface="Droid Serif Bold"/>
                    <a:sym typeface="Droid Serif Bold"/>
                  </a:rPr>
                  <a:t>8</a:t>
                </a:r>
              </a:p>
            </p:txBody>
          </p:sp>
        </p:grpSp>
      </p:grpSp>
      <p:sp>
        <p:nvSpPr>
          <p:cNvPr id="79" name="Freeform 79"/>
          <p:cNvSpPr/>
          <p:nvPr/>
        </p:nvSpPr>
        <p:spPr>
          <a:xfrm rot="-10800000">
            <a:off x="3908174" y="523386"/>
            <a:ext cx="305075" cy="687493"/>
          </a:xfrm>
          <a:custGeom>
            <a:avLst/>
            <a:gdLst/>
            <a:ahLst/>
            <a:cxnLst/>
            <a:rect l="l" t="t" r="r" b="b"/>
            <a:pathLst>
              <a:path w="457613" h="1031240">
                <a:moveTo>
                  <a:pt x="0" y="0"/>
                </a:moveTo>
                <a:lnTo>
                  <a:pt x="457613" y="0"/>
                </a:lnTo>
                <a:lnTo>
                  <a:pt x="457613" y="1031240"/>
                </a:lnTo>
                <a:lnTo>
                  <a:pt x="0" y="1031240"/>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5" name="Freeform 5"/>
          <p:cNvSpPr/>
          <p:nvPr/>
        </p:nvSpPr>
        <p:spPr>
          <a:xfrm>
            <a:off x="3452245" y="0"/>
            <a:ext cx="6840855" cy="6858000"/>
          </a:xfrm>
          <a:custGeom>
            <a:avLst/>
            <a:gdLst/>
            <a:ahLst/>
            <a:cxnLst/>
            <a:rect l="l" t="t" r="r" b="b"/>
            <a:pathLst>
              <a:path w="10261283" h="10287000">
                <a:moveTo>
                  <a:pt x="0" y="0"/>
                </a:moveTo>
                <a:lnTo>
                  <a:pt x="10261282" y="0"/>
                </a:lnTo>
                <a:lnTo>
                  <a:pt x="10261282" y="10287000"/>
                </a:lnTo>
                <a:lnTo>
                  <a:pt x="0" y="10287000"/>
                </a:lnTo>
                <a:lnTo>
                  <a:pt x="0" y="0"/>
                </a:lnTo>
                <a:close/>
              </a:path>
            </a:pathLst>
          </a:custGeom>
          <a:blipFill>
            <a:blip r:embed="rId3">
              <a:alphaModFix amt="32999"/>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Freeform 6"/>
          <p:cNvSpPr/>
          <p:nvPr/>
        </p:nvSpPr>
        <p:spPr>
          <a:xfrm rot="-2396681">
            <a:off x="1969772" y="1511454"/>
            <a:ext cx="1587500" cy="1216422"/>
          </a:xfrm>
          <a:custGeom>
            <a:avLst/>
            <a:gdLst/>
            <a:ahLst/>
            <a:cxnLst/>
            <a:rect l="l" t="t" r="r" b="b"/>
            <a:pathLst>
              <a:path w="2381250" h="1824633">
                <a:moveTo>
                  <a:pt x="0" y="0"/>
                </a:moveTo>
                <a:lnTo>
                  <a:pt x="2381250" y="0"/>
                </a:lnTo>
                <a:lnTo>
                  <a:pt x="2381250" y="1824633"/>
                </a:lnTo>
                <a:lnTo>
                  <a:pt x="0" y="18246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7" name="Group 7"/>
          <p:cNvGrpSpPr/>
          <p:nvPr/>
        </p:nvGrpSpPr>
        <p:grpSpPr>
          <a:xfrm>
            <a:off x="1" y="0"/>
            <a:ext cx="1732731" cy="6858000"/>
            <a:chOff x="0" y="0"/>
            <a:chExt cx="684536" cy="2709333"/>
          </a:xfrm>
        </p:grpSpPr>
        <p:sp>
          <p:nvSpPr>
            <p:cNvPr id="8" name="Freeform 8"/>
            <p:cNvSpPr/>
            <p:nvPr/>
          </p:nvSpPr>
          <p:spPr>
            <a:xfrm>
              <a:off x="0" y="0"/>
              <a:ext cx="684536" cy="2709333"/>
            </a:xfrm>
            <a:custGeom>
              <a:avLst/>
              <a:gdLst/>
              <a:ahLst/>
              <a:cxnLst/>
              <a:rect l="l" t="t" r="r" b="b"/>
              <a:pathLst>
                <a:path w="684536" h="2709333">
                  <a:moveTo>
                    <a:pt x="0" y="0"/>
                  </a:moveTo>
                  <a:lnTo>
                    <a:pt x="684536" y="0"/>
                  </a:lnTo>
                  <a:lnTo>
                    <a:pt x="684536" y="2709333"/>
                  </a:lnTo>
                  <a:lnTo>
                    <a:pt x="0" y="2709333"/>
                  </a:lnTo>
                  <a:close/>
                </a:path>
              </a:pathLst>
            </a:custGeom>
            <a:solidFill>
              <a:srgbClr val="064D61"/>
            </a:solidFill>
            <a:ln>
              <a:noFill/>
            </a:ln>
          </p:spPr>
          <p:txBody>
            <a:bodyPr/>
            <a:lstStyle/>
            <a:p>
              <a:endParaRPr lang="en-US" sz="1200"/>
            </a:p>
          </p:txBody>
        </p:sp>
        <p:sp>
          <p:nvSpPr>
            <p:cNvPr id="9" name="TextBox 9"/>
            <p:cNvSpPr txBox="1"/>
            <p:nvPr/>
          </p:nvSpPr>
          <p:spPr>
            <a:xfrm>
              <a:off x="0" y="-38100"/>
              <a:ext cx="684536" cy="2747433"/>
            </a:xfrm>
            <a:prstGeom prst="rect">
              <a:avLst/>
            </a:prstGeom>
            <a:ln>
              <a:noFill/>
            </a:ln>
          </p:spPr>
          <p:txBody>
            <a:bodyPr lIns="33867" tIns="33867" rIns="33867" bIns="33867" rtlCol="0" anchor="ctr"/>
            <a:lstStyle/>
            <a:p>
              <a:pPr algn="ctr">
                <a:lnSpc>
                  <a:spcPts val="1773"/>
                </a:lnSpc>
                <a:spcBef>
                  <a:spcPct val="0"/>
                </a:spcBef>
              </a:pPr>
              <a:endParaRPr sz="1200"/>
            </a:p>
          </p:txBody>
        </p:sp>
      </p:grpSp>
      <p:sp>
        <p:nvSpPr>
          <p:cNvPr id="10" name="Freeform 10"/>
          <p:cNvSpPr/>
          <p:nvPr/>
        </p:nvSpPr>
        <p:spPr>
          <a:xfrm rot="5768448">
            <a:off x="5539582" y="5428743"/>
            <a:ext cx="1746250" cy="1097955"/>
          </a:xfrm>
          <a:custGeom>
            <a:avLst/>
            <a:gdLst/>
            <a:ahLst/>
            <a:cxnLst/>
            <a:rect l="l" t="t" r="r" b="b"/>
            <a:pathLst>
              <a:path w="2619375" h="1646932">
                <a:moveTo>
                  <a:pt x="0" y="0"/>
                </a:moveTo>
                <a:lnTo>
                  <a:pt x="2619375" y="0"/>
                </a:lnTo>
                <a:lnTo>
                  <a:pt x="2619375" y="1646932"/>
                </a:lnTo>
                <a:lnTo>
                  <a:pt x="0" y="16469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1" name="TextBox 11"/>
          <p:cNvSpPr txBox="1"/>
          <p:nvPr/>
        </p:nvSpPr>
        <p:spPr>
          <a:xfrm>
            <a:off x="5773479" y="2062041"/>
            <a:ext cx="2198385" cy="800219"/>
          </a:xfrm>
          <a:prstGeom prst="rect">
            <a:avLst/>
          </a:prstGeom>
        </p:spPr>
        <p:txBody>
          <a:bodyPr lIns="0" tIns="0" rIns="0" bIns="0" rtlCol="0" anchor="t">
            <a:spAutoFit/>
          </a:bodyPr>
          <a:lstStyle/>
          <a:p>
            <a:pPr>
              <a:spcBef>
                <a:spcPct val="0"/>
              </a:spcBef>
            </a:pPr>
            <a:r>
              <a:rPr lang="en-US" sz="2600" b="1" dirty="0">
                <a:solidFill>
                  <a:srgbClr val="064D61"/>
                </a:solidFill>
                <a:latin typeface="Avenir Bold"/>
                <a:ea typeface="Avenir Bold"/>
                <a:cs typeface="Avenir Bold"/>
                <a:sym typeface="Avenir Bold"/>
              </a:rPr>
              <a:t>Disciplinary boundaries</a:t>
            </a:r>
          </a:p>
        </p:txBody>
      </p:sp>
      <p:sp>
        <p:nvSpPr>
          <p:cNvPr id="12" name="Freeform 12"/>
          <p:cNvSpPr/>
          <p:nvPr/>
        </p:nvSpPr>
        <p:spPr>
          <a:xfrm rot="3300000">
            <a:off x="10638661" y="5404096"/>
            <a:ext cx="1587500" cy="1216422"/>
          </a:xfrm>
          <a:custGeom>
            <a:avLst/>
            <a:gdLst/>
            <a:ahLst/>
            <a:cxnLst/>
            <a:rect l="l" t="t" r="r" b="b"/>
            <a:pathLst>
              <a:path w="2381250" h="1824633">
                <a:moveTo>
                  <a:pt x="0" y="0"/>
                </a:moveTo>
                <a:lnTo>
                  <a:pt x="2381250" y="0"/>
                </a:lnTo>
                <a:lnTo>
                  <a:pt x="2381250" y="1824633"/>
                </a:lnTo>
                <a:lnTo>
                  <a:pt x="0" y="18246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3" name="Freeform 13"/>
          <p:cNvSpPr/>
          <p:nvPr/>
        </p:nvSpPr>
        <p:spPr>
          <a:xfrm rot="-899999">
            <a:off x="2255093" y="4141947"/>
            <a:ext cx="1587500" cy="1993721"/>
          </a:xfrm>
          <a:custGeom>
            <a:avLst/>
            <a:gdLst/>
            <a:ahLst/>
            <a:cxnLst/>
            <a:rect l="l" t="t" r="r" b="b"/>
            <a:pathLst>
              <a:path w="2381250" h="2990581">
                <a:moveTo>
                  <a:pt x="0" y="0"/>
                </a:moveTo>
                <a:lnTo>
                  <a:pt x="2381250" y="0"/>
                </a:lnTo>
                <a:lnTo>
                  <a:pt x="2381250" y="2990581"/>
                </a:lnTo>
                <a:lnTo>
                  <a:pt x="0" y="29905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14" name="Freeform 14"/>
          <p:cNvSpPr/>
          <p:nvPr/>
        </p:nvSpPr>
        <p:spPr>
          <a:xfrm rot="-8802379">
            <a:off x="6061160" y="419516"/>
            <a:ext cx="1587500" cy="1993721"/>
          </a:xfrm>
          <a:custGeom>
            <a:avLst/>
            <a:gdLst/>
            <a:ahLst/>
            <a:cxnLst/>
            <a:rect l="l" t="t" r="r" b="b"/>
            <a:pathLst>
              <a:path w="2381250" h="2990581">
                <a:moveTo>
                  <a:pt x="0" y="0"/>
                </a:moveTo>
                <a:lnTo>
                  <a:pt x="2381250" y="0"/>
                </a:lnTo>
                <a:lnTo>
                  <a:pt x="2381250" y="2990581"/>
                </a:lnTo>
                <a:lnTo>
                  <a:pt x="0" y="29905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15" name="Freeform 15"/>
          <p:cNvSpPr/>
          <p:nvPr/>
        </p:nvSpPr>
        <p:spPr>
          <a:xfrm>
            <a:off x="66120" y="5316333"/>
            <a:ext cx="1600491" cy="1371087"/>
          </a:xfrm>
          <a:custGeom>
            <a:avLst/>
            <a:gdLst/>
            <a:ahLst/>
            <a:cxnLst/>
            <a:rect l="l" t="t" r="r" b="b"/>
            <a:pathLst>
              <a:path w="2400736" h="2056631">
                <a:moveTo>
                  <a:pt x="0" y="0"/>
                </a:moveTo>
                <a:lnTo>
                  <a:pt x="2400737" y="0"/>
                </a:lnTo>
                <a:lnTo>
                  <a:pt x="2400737" y="2056631"/>
                </a:lnTo>
                <a:lnTo>
                  <a:pt x="0" y="2056631"/>
                </a:lnTo>
                <a:lnTo>
                  <a:pt x="0" y="0"/>
                </a:lnTo>
                <a:close/>
              </a:path>
            </a:pathLst>
          </a:custGeom>
          <a:blipFill>
            <a:blip r:embed="rId15"/>
            <a:stretch>
              <a:fillRect/>
            </a:stretch>
          </a:blipFill>
        </p:spPr>
        <p:txBody>
          <a:bodyPr/>
          <a:lstStyle/>
          <a:p>
            <a:endParaRPr lang="en-US" sz="1200"/>
          </a:p>
        </p:txBody>
      </p:sp>
      <p:sp>
        <p:nvSpPr>
          <p:cNvPr id="16" name="TextBox 16"/>
          <p:cNvSpPr txBox="1"/>
          <p:nvPr/>
        </p:nvSpPr>
        <p:spPr>
          <a:xfrm rot="-5400000">
            <a:off x="-1062242" y="2813448"/>
            <a:ext cx="3774665" cy="1231106"/>
          </a:xfrm>
          <a:prstGeom prst="rect">
            <a:avLst/>
          </a:prstGeom>
        </p:spPr>
        <p:txBody>
          <a:bodyPr lIns="0" tIns="0" rIns="0" bIns="0" rtlCol="0" anchor="t">
            <a:spAutoFit/>
          </a:bodyPr>
          <a:lstStyle/>
          <a:p>
            <a:pPr algn="ctr">
              <a:lnSpc>
                <a:spcPts val="4800"/>
              </a:lnSpc>
            </a:pPr>
            <a:r>
              <a:rPr lang="en-US" sz="4000" b="1" dirty="0">
                <a:solidFill>
                  <a:srgbClr val="FBF6F3"/>
                </a:solidFill>
                <a:latin typeface="Avenir Bold"/>
                <a:ea typeface="Avenir Bold"/>
                <a:cs typeface="Avenir Bold"/>
                <a:sym typeface="Avenir Bold"/>
              </a:rPr>
              <a:t>Obstacles to </a:t>
            </a:r>
          </a:p>
          <a:p>
            <a:pPr algn="ctr">
              <a:lnSpc>
                <a:spcPts val="4800"/>
              </a:lnSpc>
            </a:pPr>
            <a:r>
              <a:rPr lang="en-US" sz="4000" b="1" dirty="0">
                <a:solidFill>
                  <a:srgbClr val="FBF6F3"/>
                </a:solidFill>
                <a:latin typeface="Avenir Bold"/>
                <a:ea typeface="Avenir Bold"/>
                <a:cs typeface="Avenir Bold"/>
                <a:sym typeface="Avenir Bold"/>
              </a:rPr>
              <a:t>Multisolving</a:t>
            </a:r>
          </a:p>
        </p:txBody>
      </p:sp>
      <p:sp>
        <p:nvSpPr>
          <p:cNvPr id="17" name="TextBox 17"/>
          <p:cNvSpPr txBox="1"/>
          <p:nvPr/>
        </p:nvSpPr>
        <p:spPr>
          <a:xfrm>
            <a:off x="8553668" y="4949279"/>
            <a:ext cx="2338354" cy="800219"/>
          </a:xfrm>
          <a:prstGeom prst="rect">
            <a:avLst/>
          </a:prstGeom>
        </p:spPr>
        <p:txBody>
          <a:bodyPr lIns="0" tIns="0" rIns="0" bIns="0" rtlCol="0" anchor="t">
            <a:spAutoFit/>
          </a:bodyPr>
          <a:lstStyle/>
          <a:p>
            <a:pPr algn="ctr">
              <a:spcBef>
                <a:spcPct val="0"/>
              </a:spcBef>
            </a:pPr>
            <a:r>
              <a:rPr lang="en-US" sz="2600" b="1" dirty="0">
                <a:solidFill>
                  <a:srgbClr val="064D61"/>
                </a:solidFill>
                <a:latin typeface="Avenir Bold"/>
                <a:ea typeface="Avenir Bold"/>
                <a:cs typeface="Avenir Bold"/>
                <a:sym typeface="Avenir Bold"/>
              </a:rPr>
              <a:t>Jurisdictional barriers</a:t>
            </a:r>
          </a:p>
        </p:txBody>
      </p:sp>
      <p:sp>
        <p:nvSpPr>
          <p:cNvPr id="18" name="TextBox 18"/>
          <p:cNvSpPr txBox="1"/>
          <p:nvPr/>
        </p:nvSpPr>
        <p:spPr>
          <a:xfrm>
            <a:off x="2261760" y="5960381"/>
            <a:ext cx="2715433" cy="446148"/>
          </a:xfrm>
          <a:prstGeom prst="rect">
            <a:avLst/>
          </a:prstGeom>
        </p:spPr>
        <p:txBody>
          <a:bodyPr lIns="0" tIns="0" rIns="0" bIns="0" rtlCol="0" anchor="t">
            <a:spAutoFit/>
          </a:bodyPr>
          <a:lstStyle/>
          <a:p>
            <a:pPr algn="ctr">
              <a:lnSpc>
                <a:spcPts val="3733"/>
              </a:lnSpc>
              <a:spcBef>
                <a:spcPct val="0"/>
              </a:spcBef>
            </a:pPr>
            <a:r>
              <a:rPr lang="en-US" sz="2600" b="1" dirty="0">
                <a:solidFill>
                  <a:srgbClr val="064D61"/>
                </a:solidFill>
                <a:latin typeface="Avenir Bold"/>
                <a:ea typeface="Avenir Bold"/>
                <a:cs typeface="Avenir Bold"/>
                <a:sym typeface="Avenir Bold"/>
              </a:rPr>
              <a:t>Budget silos</a:t>
            </a:r>
          </a:p>
        </p:txBody>
      </p:sp>
      <p:sp>
        <p:nvSpPr>
          <p:cNvPr id="19" name="TextBox 19"/>
          <p:cNvSpPr txBox="1"/>
          <p:nvPr/>
        </p:nvSpPr>
        <p:spPr>
          <a:xfrm>
            <a:off x="5902302" y="4547113"/>
            <a:ext cx="1578967" cy="446148"/>
          </a:xfrm>
          <a:prstGeom prst="rect">
            <a:avLst/>
          </a:prstGeom>
        </p:spPr>
        <p:txBody>
          <a:bodyPr lIns="0" tIns="0" rIns="0" bIns="0" rtlCol="0" anchor="t">
            <a:spAutoFit/>
          </a:bodyPr>
          <a:lstStyle/>
          <a:p>
            <a:pPr algn="ctr">
              <a:lnSpc>
                <a:spcPts val="3733"/>
              </a:lnSpc>
              <a:spcBef>
                <a:spcPct val="0"/>
              </a:spcBef>
            </a:pPr>
            <a:r>
              <a:rPr lang="en-US" sz="2600" b="1" dirty="0">
                <a:solidFill>
                  <a:srgbClr val="064D61"/>
                </a:solidFill>
                <a:latin typeface="Avenir Bold"/>
                <a:ea typeface="Avenir Bold"/>
                <a:cs typeface="Avenir Bold"/>
                <a:sym typeface="Avenir Bold"/>
              </a:rPr>
              <a:t>Inequity</a:t>
            </a:r>
          </a:p>
        </p:txBody>
      </p:sp>
      <p:sp>
        <p:nvSpPr>
          <p:cNvPr id="20" name="TextBox 20"/>
          <p:cNvSpPr txBox="1"/>
          <p:nvPr/>
        </p:nvSpPr>
        <p:spPr>
          <a:xfrm>
            <a:off x="1790775" y="451471"/>
            <a:ext cx="2951306" cy="443839"/>
          </a:xfrm>
          <a:prstGeom prst="rect">
            <a:avLst/>
          </a:prstGeom>
        </p:spPr>
        <p:txBody>
          <a:bodyPr lIns="0" tIns="0" rIns="0" bIns="0" rtlCol="0" anchor="t">
            <a:spAutoFit/>
          </a:bodyPr>
          <a:lstStyle/>
          <a:p>
            <a:pPr algn="ctr">
              <a:lnSpc>
                <a:spcPts val="3733"/>
              </a:lnSpc>
              <a:spcBef>
                <a:spcPct val="0"/>
              </a:spcBef>
            </a:pPr>
            <a:r>
              <a:rPr lang="en-US" sz="2600" b="1" dirty="0">
                <a:solidFill>
                  <a:srgbClr val="064D61"/>
                </a:solidFill>
                <a:latin typeface="Avenir Bold"/>
                <a:ea typeface="Avenir Bold"/>
                <a:cs typeface="Avenir Bold"/>
                <a:sym typeface="Avenir Bold"/>
              </a:rPr>
              <a:t>The quest for control</a:t>
            </a:r>
          </a:p>
        </p:txBody>
      </p:sp>
      <p:sp>
        <p:nvSpPr>
          <p:cNvPr id="21" name="Freeform 21"/>
          <p:cNvSpPr/>
          <p:nvPr/>
        </p:nvSpPr>
        <p:spPr>
          <a:xfrm rot="800450">
            <a:off x="7935249" y="2684606"/>
            <a:ext cx="1587500" cy="1993721"/>
          </a:xfrm>
          <a:custGeom>
            <a:avLst/>
            <a:gdLst/>
            <a:ahLst/>
            <a:cxnLst/>
            <a:rect l="l" t="t" r="r" b="b"/>
            <a:pathLst>
              <a:path w="2381250" h="2990581">
                <a:moveTo>
                  <a:pt x="0" y="0"/>
                </a:moveTo>
                <a:lnTo>
                  <a:pt x="2381250" y="0"/>
                </a:lnTo>
                <a:lnTo>
                  <a:pt x="2381250" y="2990581"/>
                </a:lnTo>
                <a:lnTo>
                  <a:pt x="0" y="29905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200"/>
          </a:p>
        </p:txBody>
      </p:sp>
      <p:sp>
        <p:nvSpPr>
          <p:cNvPr id="22" name="TextBox 22"/>
          <p:cNvSpPr txBox="1"/>
          <p:nvPr/>
        </p:nvSpPr>
        <p:spPr>
          <a:xfrm>
            <a:off x="9186017" y="436359"/>
            <a:ext cx="2320183" cy="800219"/>
          </a:xfrm>
          <a:prstGeom prst="rect">
            <a:avLst/>
          </a:prstGeom>
        </p:spPr>
        <p:txBody>
          <a:bodyPr lIns="0" tIns="0" rIns="0" bIns="0" rtlCol="0" anchor="t">
            <a:spAutoFit/>
          </a:bodyPr>
          <a:lstStyle/>
          <a:p>
            <a:pPr algn="ctr">
              <a:spcBef>
                <a:spcPct val="0"/>
              </a:spcBef>
            </a:pPr>
            <a:r>
              <a:rPr lang="en-US" sz="2600" b="1" dirty="0">
                <a:solidFill>
                  <a:srgbClr val="064D61"/>
                </a:solidFill>
                <a:latin typeface="Avenir Bold"/>
                <a:ea typeface="Avenir Bold"/>
                <a:cs typeface="Avenir Bold"/>
                <a:sym typeface="Avenir Bold"/>
              </a:rPr>
              <a:t>Resistance to change</a:t>
            </a:r>
          </a:p>
        </p:txBody>
      </p:sp>
      <p:sp>
        <p:nvSpPr>
          <p:cNvPr id="23" name="Freeform 23"/>
          <p:cNvSpPr/>
          <p:nvPr/>
        </p:nvSpPr>
        <p:spPr>
          <a:xfrm rot="10367545">
            <a:off x="10408086" y="1325191"/>
            <a:ext cx="1746250" cy="1097955"/>
          </a:xfrm>
          <a:custGeom>
            <a:avLst/>
            <a:gdLst/>
            <a:ahLst/>
            <a:cxnLst/>
            <a:rect l="l" t="t" r="r" b="b"/>
            <a:pathLst>
              <a:path w="2619375" h="1646932">
                <a:moveTo>
                  <a:pt x="0" y="0"/>
                </a:moveTo>
                <a:lnTo>
                  <a:pt x="2619375" y="0"/>
                </a:lnTo>
                <a:lnTo>
                  <a:pt x="2619375" y="1646932"/>
                </a:lnTo>
                <a:lnTo>
                  <a:pt x="0" y="16469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sz="1200"/>
          </a:p>
        </p:txBody>
      </p:sp>
      <p:sp>
        <p:nvSpPr>
          <p:cNvPr id="24" name="TextBox 24"/>
          <p:cNvSpPr txBox="1"/>
          <p:nvPr/>
        </p:nvSpPr>
        <p:spPr>
          <a:xfrm>
            <a:off x="9401921" y="3579865"/>
            <a:ext cx="2790079" cy="446148"/>
          </a:xfrm>
          <a:prstGeom prst="rect">
            <a:avLst/>
          </a:prstGeom>
        </p:spPr>
        <p:txBody>
          <a:bodyPr lIns="0" tIns="0" rIns="0" bIns="0" rtlCol="0" anchor="t">
            <a:spAutoFit/>
          </a:bodyPr>
          <a:lstStyle/>
          <a:p>
            <a:pPr algn="ctr">
              <a:lnSpc>
                <a:spcPts val="3733"/>
              </a:lnSpc>
              <a:spcBef>
                <a:spcPct val="0"/>
              </a:spcBef>
            </a:pPr>
            <a:r>
              <a:rPr lang="en-US" sz="2600" b="1" dirty="0">
                <a:solidFill>
                  <a:srgbClr val="064D61"/>
                </a:solidFill>
                <a:latin typeface="Avenir Bold"/>
                <a:ea typeface="Avenir Bold"/>
                <a:cs typeface="Avenir Bold"/>
                <a:sym typeface="Avenir Bold"/>
              </a:rPr>
              <a:t>Time pressures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6CD87C-9C10-FD9D-6D6C-B370EE3C5AD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57D619-6B87-EA14-15F1-8BFC2368BD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1919DE18-6476-E988-0314-B2F4CB932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19C17321-D893-CF20-050B-DFBB1E70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olorful light bulb with black lines">
            <a:extLst>
              <a:ext uri="{FF2B5EF4-FFF2-40B4-BE49-F238E27FC236}">
                <a16:creationId xmlns:a16="http://schemas.microsoft.com/office/drawing/2014/main" id="{972572FF-A8E2-0F1A-30EF-01B4FC79B847}"/>
              </a:ext>
            </a:extLst>
          </p:cNvPr>
          <p:cNvPicPr>
            <a:picLocks noChangeAspect="1"/>
          </p:cNvPicPr>
          <p:nvPr/>
        </p:nvPicPr>
        <p:blipFill>
          <a:blip r:embed="rId3"/>
          <a:srcRect l="10046" r="5953"/>
          <a:stretch/>
        </p:blipFill>
        <p:spPr>
          <a:xfrm>
            <a:off x="1988681" y="379213"/>
            <a:ext cx="3163938" cy="510718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TextBox 1">
            <a:extLst>
              <a:ext uri="{FF2B5EF4-FFF2-40B4-BE49-F238E27FC236}">
                <a16:creationId xmlns:a16="http://schemas.microsoft.com/office/drawing/2014/main" id="{41F349CB-BACB-590F-39BA-DB2C91DB66E4}"/>
              </a:ext>
            </a:extLst>
          </p:cNvPr>
          <p:cNvSpPr txBox="1"/>
          <p:nvPr/>
        </p:nvSpPr>
        <p:spPr>
          <a:xfrm>
            <a:off x="5486416" y="2598003"/>
            <a:ext cx="5144357" cy="830997"/>
          </a:xfrm>
          <a:prstGeom prst="rect">
            <a:avLst/>
          </a:prstGeom>
          <a:noFill/>
        </p:spPr>
        <p:txBody>
          <a:bodyPr wrap="none" rtlCol="0">
            <a:spAutoFit/>
          </a:bodyPr>
          <a:lstStyle/>
          <a:p>
            <a:pPr algn="ctr"/>
            <a:r>
              <a:rPr lang="en-US" sz="2400" b="1" dirty="0">
                <a:latin typeface="Arno Pro Smbd" panose="02020502050506020403" pitchFamily="18" charset="0"/>
              </a:rPr>
              <a:t>Chapters 2-5</a:t>
            </a:r>
          </a:p>
          <a:p>
            <a:pPr algn="ctr"/>
            <a:r>
              <a:rPr lang="en-US" sz="2400" dirty="0">
                <a:latin typeface="Avenir Medium" panose="02000503020000020003" pitchFamily="2" charset="0"/>
              </a:rPr>
              <a:t>Stocks, Flows, and Feedback Loops</a:t>
            </a:r>
          </a:p>
        </p:txBody>
      </p:sp>
    </p:spTree>
    <p:extLst>
      <p:ext uri="{BB962C8B-B14F-4D97-AF65-F5344CB8AC3E}">
        <p14:creationId xmlns:p14="http://schemas.microsoft.com/office/powerpoint/2010/main" val="1191238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4D6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641C-7FEA-C1C8-9A4F-27820C6F8449}"/>
              </a:ext>
            </a:extLst>
          </p:cNvPr>
          <p:cNvPicPr>
            <a:picLocks noChangeAspect="1"/>
          </p:cNvPicPr>
          <p:nvPr/>
        </p:nvPicPr>
        <p:blipFill>
          <a:blip r:embed="rId3"/>
          <a:stretch>
            <a:fillRect/>
          </a:stretch>
        </p:blipFill>
        <p:spPr>
          <a:xfrm>
            <a:off x="0" y="1371600"/>
            <a:ext cx="6208939" cy="4114800"/>
          </a:xfrm>
          <a:prstGeom prst="rect">
            <a:avLst/>
          </a:prstGeom>
        </p:spPr>
      </p:pic>
      <p:sp>
        <p:nvSpPr>
          <p:cNvPr id="4" name="TextBox 3">
            <a:extLst>
              <a:ext uri="{FF2B5EF4-FFF2-40B4-BE49-F238E27FC236}">
                <a16:creationId xmlns:a16="http://schemas.microsoft.com/office/drawing/2014/main" id="{50CE39D2-B8C8-8FBD-6B3B-67F2D0375283}"/>
              </a:ext>
            </a:extLst>
          </p:cNvPr>
          <p:cNvSpPr txBox="1"/>
          <p:nvPr/>
        </p:nvSpPr>
        <p:spPr>
          <a:xfrm>
            <a:off x="2281968" y="362635"/>
            <a:ext cx="1645002" cy="646331"/>
          </a:xfrm>
          <a:prstGeom prst="rect">
            <a:avLst/>
          </a:prstGeom>
          <a:noFill/>
        </p:spPr>
        <p:txBody>
          <a:bodyPr wrap="none" rtlCol="0">
            <a:spAutoFit/>
          </a:bodyPr>
          <a:lstStyle/>
          <a:p>
            <a:pPr algn="ctr"/>
            <a:r>
              <a:rPr lang="en-US" sz="3600" b="1" dirty="0">
                <a:solidFill>
                  <a:schemeClr val="bg1"/>
                </a:solidFill>
                <a:latin typeface="Avenir Next" panose="020B0503020202020204" pitchFamily="34" charset="0"/>
              </a:rPr>
              <a:t>Stocks</a:t>
            </a:r>
          </a:p>
        </p:txBody>
      </p:sp>
      <p:sp>
        <p:nvSpPr>
          <p:cNvPr id="5" name="TextBox 4">
            <a:extLst>
              <a:ext uri="{FF2B5EF4-FFF2-40B4-BE49-F238E27FC236}">
                <a16:creationId xmlns:a16="http://schemas.microsoft.com/office/drawing/2014/main" id="{B5662972-89E4-3F54-EF48-87EED2DAFBCB}"/>
              </a:ext>
            </a:extLst>
          </p:cNvPr>
          <p:cNvSpPr txBox="1"/>
          <p:nvPr/>
        </p:nvSpPr>
        <p:spPr>
          <a:xfrm>
            <a:off x="6621562" y="1371600"/>
            <a:ext cx="3734612"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chemeClr val="bg1"/>
                </a:solidFill>
                <a:latin typeface="Avenir Next" panose="020B0503020202020204" pitchFamily="34" charset="0"/>
              </a:rPr>
              <a:t>Accumulations</a:t>
            </a:r>
          </a:p>
          <a:p>
            <a:pPr marL="342900" indent="-342900">
              <a:buFont typeface="Arial" panose="020B0604020202020204" pitchFamily="34" charset="0"/>
              <a:buChar char="•"/>
            </a:pPr>
            <a:r>
              <a:rPr lang="en-US" sz="2400" dirty="0">
                <a:solidFill>
                  <a:schemeClr val="bg1"/>
                </a:solidFill>
                <a:latin typeface="Avenir Next" panose="020B0503020202020204" pitchFamily="34" charset="0"/>
              </a:rPr>
              <a:t>Nouns</a:t>
            </a:r>
          </a:p>
          <a:p>
            <a:pPr marL="342900" indent="-342900">
              <a:buFont typeface="Arial" panose="020B0604020202020204" pitchFamily="34" charset="0"/>
              <a:buChar char="•"/>
            </a:pPr>
            <a:r>
              <a:rPr lang="en-US" sz="2400" dirty="0">
                <a:solidFill>
                  <a:schemeClr val="bg1"/>
                </a:solidFill>
                <a:latin typeface="Avenir Next" panose="020B0503020202020204" pitchFamily="34" charset="0"/>
              </a:rPr>
              <a:t>Can be slow to change</a:t>
            </a:r>
          </a:p>
        </p:txBody>
      </p:sp>
      <p:sp>
        <p:nvSpPr>
          <p:cNvPr id="6" name="TextBox 5">
            <a:extLst>
              <a:ext uri="{FF2B5EF4-FFF2-40B4-BE49-F238E27FC236}">
                <a16:creationId xmlns:a16="http://schemas.microsoft.com/office/drawing/2014/main" id="{8E6AD0E0-F62B-7DB3-0846-D503B5BC40CC}"/>
              </a:ext>
            </a:extLst>
          </p:cNvPr>
          <p:cNvSpPr txBox="1"/>
          <p:nvPr/>
        </p:nvSpPr>
        <p:spPr>
          <a:xfrm>
            <a:off x="6621562" y="4322109"/>
            <a:ext cx="5392638" cy="1200329"/>
          </a:xfrm>
          <a:prstGeom prst="rect">
            <a:avLst/>
          </a:prstGeom>
          <a:noFill/>
        </p:spPr>
        <p:txBody>
          <a:bodyPr wrap="square" rtlCol="0">
            <a:spAutoFit/>
          </a:bodyPr>
          <a:lstStyle/>
          <a:p>
            <a:r>
              <a:rPr lang="en-US" sz="2400" dirty="0">
                <a:solidFill>
                  <a:schemeClr val="bg1"/>
                </a:solidFill>
                <a:latin typeface="Avenir Next" panose="020B0503020202020204" pitchFamily="34" charset="0"/>
              </a:rPr>
              <a:t>Sometimes to multisolve, you need to fill a depleted stock. Other times you need to drain an overly full stock. </a:t>
            </a:r>
          </a:p>
        </p:txBody>
      </p:sp>
      <p:sp>
        <p:nvSpPr>
          <p:cNvPr id="10" name="TextBox 9">
            <a:extLst>
              <a:ext uri="{FF2B5EF4-FFF2-40B4-BE49-F238E27FC236}">
                <a16:creationId xmlns:a16="http://schemas.microsoft.com/office/drawing/2014/main" id="{6136114D-2150-177B-40F6-6476B747FFCC}"/>
              </a:ext>
            </a:extLst>
          </p:cNvPr>
          <p:cNvSpPr txBox="1"/>
          <p:nvPr/>
        </p:nvSpPr>
        <p:spPr>
          <a:xfrm>
            <a:off x="4674545" y="5486400"/>
            <a:ext cx="1534394" cy="230832"/>
          </a:xfrm>
          <a:prstGeom prst="rect">
            <a:avLst/>
          </a:prstGeom>
          <a:noFill/>
        </p:spPr>
        <p:txBody>
          <a:bodyPr wrap="none" rtlCol="0">
            <a:spAutoFit/>
          </a:bodyPr>
          <a:lstStyle/>
          <a:p>
            <a:r>
              <a:rPr lang="en-US" sz="900" dirty="0">
                <a:solidFill>
                  <a:schemeClr val="bg1"/>
                </a:solidFill>
              </a:rPr>
              <a:t>Image Courtesy of </a:t>
            </a:r>
            <a:r>
              <a:rPr lang="en-US" sz="900" dirty="0" err="1">
                <a:solidFill>
                  <a:schemeClr val="bg1"/>
                </a:solidFill>
              </a:rPr>
              <a:t>Pixabay</a:t>
            </a:r>
            <a:endParaRPr lang="en-US" sz="900" dirty="0">
              <a:solidFill>
                <a:schemeClr val="bg1"/>
              </a:solidFill>
            </a:endParaRPr>
          </a:p>
        </p:txBody>
      </p:sp>
    </p:spTree>
    <p:extLst>
      <p:ext uri="{BB962C8B-B14F-4D97-AF65-F5344CB8AC3E}">
        <p14:creationId xmlns:p14="http://schemas.microsoft.com/office/powerpoint/2010/main" val="2915021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6162</TotalTime>
  <Words>740</Words>
  <Application>Microsoft Macintosh PowerPoint</Application>
  <PresentationFormat>Widescreen</PresentationFormat>
  <Paragraphs>147</Paragraphs>
  <Slides>27</Slides>
  <Notes>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Aptos</vt:lpstr>
      <vt:lpstr>Aptos Display</vt:lpstr>
      <vt:lpstr>Arial</vt:lpstr>
      <vt:lpstr>Arno Pro Smbd</vt:lpstr>
      <vt:lpstr>Avenir</vt:lpstr>
      <vt:lpstr>Avenir Bold</vt:lpstr>
      <vt:lpstr>Avenir Book</vt:lpstr>
      <vt:lpstr>Avenir Medium</vt:lpstr>
      <vt:lpstr>Avenir Next</vt:lpstr>
      <vt:lpstr>Avenir Next Demi Bold</vt:lpstr>
      <vt:lpstr>Calibri</vt:lpstr>
      <vt:lpstr>Droid Serif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Sawin</dc:creator>
  <cp:lastModifiedBy>Kelsi Eccles</cp:lastModifiedBy>
  <cp:revision>14</cp:revision>
  <dcterms:created xsi:type="dcterms:W3CDTF">2024-10-25T19:59:14Z</dcterms:created>
  <dcterms:modified xsi:type="dcterms:W3CDTF">2024-11-19T22:59:38Z</dcterms:modified>
</cp:coreProperties>
</file>